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 id="2147484804" r:id="rId6"/>
    <p:sldMasterId id="2147484838" r:id="rId7"/>
  </p:sldMasterIdLst>
  <p:notesMasterIdLst>
    <p:notesMasterId r:id="rId36"/>
  </p:notesMasterIdLst>
  <p:handoutMasterIdLst>
    <p:handoutMasterId r:id="rId37"/>
  </p:handoutMasterIdLst>
  <p:sldIdLst>
    <p:sldId id="633" r:id="rId8"/>
    <p:sldId id="2001" r:id="rId9"/>
    <p:sldId id="2076136632" r:id="rId10"/>
    <p:sldId id="290" r:id="rId11"/>
    <p:sldId id="8423" r:id="rId12"/>
    <p:sldId id="8415" r:id="rId13"/>
    <p:sldId id="2417" r:id="rId14"/>
    <p:sldId id="2076136633" r:id="rId15"/>
    <p:sldId id="2076136631" r:id="rId16"/>
    <p:sldId id="10557" r:id="rId17"/>
    <p:sldId id="4511" r:id="rId18"/>
    <p:sldId id="4512" r:id="rId19"/>
    <p:sldId id="4513" r:id="rId20"/>
    <p:sldId id="4514" r:id="rId21"/>
    <p:sldId id="4520" r:id="rId22"/>
    <p:sldId id="4515" r:id="rId23"/>
    <p:sldId id="4516" r:id="rId24"/>
    <p:sldId id="1840" r:id="rId25"/>
    <p:sldId id="2002" r:id="rId26"/>
    <p:sldId id="259" r:id="rId27"/>
    <p:sldId id="291" r:id="rId28"/>
    <p:sldId id="10616" r:id="rId29"/>
    <p:sldId id="10617" r:id="rId30"/>
    <p:sldId id="10615" r:id="rId31"/>
    <p:sldId id="257" r:id="rId32"/>
    <p:sldId id="2076136635" r:id="rId33"/>
    <p:sldId id="2076136136" r:id="rId34"/>
    <p:sldId id="2076136634"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nd Agenda" id="{12B63550-A386-42BE-BF4F-C4C2F7153367}">
          <p14:sldIdLst>
            <p14:sldId id="633"/>
            <p14:sldId id="2001"/>
          </p14:sldIdLst>
        </p14:section>
        <p14:section name="Opening" id="{693F8AC6-C8DA-42FA-B7C2-7B9C1B8CED81}">
          <p14:sldIdLst>
            <p14:sldId id="2076136632"/>
            <p14:sldId id="290"/>
            <p14:sldId id="8423"/>
            <p14:sldId id="8415"/>
            <p14:sldId id="2417"/>
          </p14:sldIdLst>
        </p14:section>
        <p14:section name="CAF" id="{DE26AED4-6661-4363-BBDB-4695C62D1A3D}">
          <p14:sldIdLst>
            <p14:sldId id="2076136633"/>
            <p14:sldId id="2076136631"/>
            <p14:sldId id="10557"/>
            <p14:sldId id="4511"/>
            <p14:sldId id="4512"/>
            <p14:sldId id="4513"/>
            <p14:sldId id="4514"/>
            <p14:sldId id="4520"/>
            <p14:sldId id="4515"/>
            <p14:sldId id="4516"/>
            <p14:sldId id="1840"/>
          </p14:sldIdLst>
        </p14:section>
        <p14:section name="Tools and Assets" id="{EABF3A46-5304-40B7-BDA2-0C384BB11814}">
          <p14:sldIdLst>
            <p14:sldId id="2002"/>
            <p14:sldId id="259"/>
            <p14:sldId id="291"/>
            <p14:sldId id="10616"/>
            <p14:sldId id="10617"/>
            <p14:sldId id="10615"/>
            <p14:sldId id="257"/>
          </p14:sldIdLst>
        </p14:section>
        <p14:section name="Resources" id="{AA8410B8-39FD-4AE7-A81B-781F3F2DB8A8}">
          <p14:sldIdLst>
            <p14:sldId id="2076136635"/>
            <p14:sldId id="2076136136"/>
          </p14:sldIdLst>
        </p14:section>
        <p14:section name="Final Slide" id="{1A77441D-2DE6-48E4-879E-EC4403E6F742}">
          <p14:sldIdLst>
            <p14:sldId id="207613663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Liz Kinerk (MBO Partners)" initials="LK(P" lastIdx="1" clrIdx="5">
    <p:extLst>
      <p:ext uri="{19B8F6BF-5375-455C-9EA6-DF929625EA0E}">
        <p15:presenceInfo xmlns:p15="http://schemas.microsoft.com/office/powerpoint/2012/main" userId="S::v-elkine@microsoft.com::d2c9697c-c7d7-489d-b164-93da4dfa58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5B6B86"/>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286"/>
  </p:normalViewPr>
  <p:slideViewPr>
    <p:cSldViewPr snapToGrid="0">
      <p:cViewPr varScale="1">
        <p:scale>
          <a:sx n="93" d="100"/>
          <a:sy n="93" d="100"/>
        </p:scale>
        <p:origin x="1864" y="20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65676464155216"/>
          <c:y val="7.3549851742031134E-3"/>
          <c:w val="0.68403903556173129"/>
          <c:h val="0.98529002965159374"/>
        </c:manualLayout>
      </c:layout>
      <c:doughnutChart>
        <c:varyColors val="1"/>
        <c:ser>
          <c:idx val="0"/>
          <c:order val="0"/>
          <c:tx>
            <c:strRef>
              <c:f>Sheet1!$B$1</c:f>
              <c:strCache>
                <c:ptCount val="1"/>
                <c:pt idx="0">
                  <c:v>Sales</c:v>
                </c:pt>
              </c:strCache>
            </c:strRef>
          </c:tx>
          <c:spPr>
            <a:ln w="6350">
              <a:noFill/>
            </a:ln>
          </c:spPr>
          <c:dPt>
            <c:idx val="0"/>
            <c:bubble3D val="0"/>
            <c:spPr>
              <a:solidFill>
                <a:schemeClr val="accent1"/>
              </a:solidFill>
              <a:ln w="6350">
                <a:noFill/>
              </a:ln>
              <a:effectLst/>
            </c:spPr>
            <c:extLst>
              <c:ext xmlns:c16="http://schemas.microsoft.com/office/drawing/2014/chart" uri="{C3380CC4-5D6E-409C-BE32-E72D297353CC}">
                <c16:uniqueId val="{00000001-427E-4FC0-BA5B-755E421E0651}"/>
              </c:ext>
            </c:extLst>
          </c:dPt>
          <c:dPt>
            <c:idx val="1"/>
            <c:bubble3D val="0"/>
            <c:spPr>
              <a:solidFill>
                <a:srgbClr val="EAEAEA"/>
              </a:solidFill>
              <a:ln w="6350">
                <a:noFill/>
              </a:ln>
              <a:effectLst/>
            </c:spPr>
            <c:extLst>
              <c:ext xmlns:c16="http://schemas.microsoft.com/office/drawing/2014/chart" uri="{C3380CC4-5D6E-409C-BE32-E72D297353CC}">
                <c16:uniqueId val="{00000003-427E-4FC0-BA5B-755E421E0651}"/>
              </c:ext>
            </c:extLst>
          </c:dPt>
          <c:cat>
            <c:strRef>
              <c:f>Sheet1!$A$2:$A$3</c:f>
              <c:strCache>
                <c:ptCount val="2"/>
                <c:pt idx="0">
                  <c:v>Technological advances</c:v>
                </c:pt>
                <c:pt idx="1">
                  <c:v>other</c:v>
                </c:pt>
              </c:strCache>
            </c:strRef>
          </c:cat>
          <c:val>
            <c:numRef>
              <c:f>Sheet1!$B$2:$B$3</c:f>
              <c:numCache>
                <c:formatCode>0%</c:formatCode>
                <c:ptCount val="2"/>
                <c:pt idx="0">
                  <c:v>0.86</c:v>
                </c:pt>
                <c:pt idx="1">
                  <c:v>0.14000000000000001</c:v>
                </c:pt>
              </c:numCache>
            </c:numRef>
          </c:val>
          <c:extLst>
            <c:ext xmlns:c16="http://schemas.microsoft.com/office/drawing/2014/chart" uri="{C3380CC4-5D6E-409C-BE32-E72D297353CC}">
              <c16:uniqueId val="{00000004-427E-4FC0-BA5B-755E421E0651}"/>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952432568515423"/>
          <c:y val="9.1375978334539681E-3"/>
          <c:w val="0.68156374908964124"/>
          <c:h val="0.98172480433309206"/>
        </c:manualLayout>
      </c:layout>
      <c:doughnutChart>
        <c:varyColors val="1"/>
        <c:ser>
          <c:idx val="0"/>
          <c:order val="0"/>
          <c:tx>
            <c:strRef>
              <c:f>Sheet1!$B$1</c:f>
              <c:strCache>
                <c:ptCount val="1"/>
                <c:pt idx="0">
                  <c:v>Sales</c:v>
                </c:pt>
              </c:strCache>
            </c:strRef>
          </c:tx>
          <c:spPr>
            <a:ln w="6350">
              <a:noFill/>
            </a:ln>
          </c:spPr>
          <c:dPt>
            <c:idx val="0"/>
            <c:bubble3D val="0"/>
            <c:spPr>
              <a:solidFill>
                <a:schemeClr val="accent6"/>
              </a:solidFill>
              <a:ln w="6350">
                <a:noFill/>
              </a:ln>
              <a:effectLst/>
            </c:spPr>
            <c:extLst>
              <c:ext xmlns:c16="http://schemas.microsoft.com/office/drawing/2014/chart" uri="{C3380CC4-5D6E-409C-BE32-E72D297353CC}">
                <c16:uniqueId val="{00000001-1A09-4650-8C98-C964D28E16F2}"/>
              </c:ext>
            </c:extLst>
          </c:dPt>
          <c:dPt>
            <c:idx val="1"/>
            <c:bubble3D val="0"/>
            <c:spPr>
              <a:solidFill>
                <a:srgbClr val="EAEAEA"/>
              </a:solidFill>
              <a:ln w="6350">
                <a:noFill/>
              </a:ln>
              <a:effectLst/>
            </c:spPr>
            <c:extLst>
              <c:ext xmlns:c16="http://schemas.microsoft.com/office/drawing/2014/chart" uri="{C3380CC4-5D6E-409C-BE32-E72D297353CC}">
                <c16:uniqueId val="{00000003-1A09-4650-8C98-C964D28E16F2}"/>
              </c:ext>
            </c:extLst>
          </c:dPt>
          <c:cat>
            <c:strRef>
              <c:f>Sheet1!$A$2:$A$3</c:f>
              <c:strCache>
                <c:ptCount val="2"/>
                <c:pt idx="0">
                  <c:v>Technological advances</c:v>
                </c:pt>
                <c:pt idx="1">
                  <c:v>other</c:v>
                </c:pt>
              </c:strCache>
            </c:strRef>
          </c:cat>
          <c:val>
            <c:numRef>
              <c:f>Sheet1!$B$2:$B$3</c:f>
              <c:numCache>
                <c:formatCode>0%</c:formatCode>
                <c:ptCount val="2"/>
                <c:pt idx="0">
                  <c:v>0.69</c:v>
                </c:pt>
                <c:pt idx="1">
                  <c:v>0.31</c:v>
                </c:pt>
              </c:numCache>
            </c:numRef>
          </c:val>
          <c:extLst>
            <c:ext xmlns:c16="http://schemas.microsoft.com/office/drawing/2014/chart" uri="{C3380CC4-5D6E-409C-BE32-E72D297353CC}">
              <c16:uniqueId val="{00000004-1A09-4650-8C98-C964D28E16F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6811511530211"/>
          <c:y val="9.1375978334539681E-3"/>
          <c:w val="0.68156374908964124"/>
          <c:h val="0.98172480433309206"/>
        </c:manualLayout>
      </c:layout>
      <c:doughnutChart>
        <c:varyColors val="1"/>
        <c:ser>
          <c:idx val="0"/>
          <c:order val="0"/>
          <c:tx>
            <c:strRef>
              <c:f>Sheet1!$B$1</c:f>
              <c:strCache>
                <c:ptCount val="1"/>
                <c:pt idx="0">
                  <c:v>Sales</c:v>
                </c:pt>
              </c:strCache>
            </c:strRef>
          </c:tx>
          <c:spPr>
            <a:ln w="6350">
              <a:noFill/>
            </a:ln>
          </c:spPr>
          <c:dPt>
            <c:idx val="0"/>
            <c:bubble3D val="0"/>
            <c:spPr>
              <a:solidFill>
                <a:schemeClr val="accent6"/>
              </a:solidFill>
              <a:ln w="6350">
                <a:noFill/>
              </a:ln>
              <a:effectLst/>
            </c:spPr>
            <c:extLst>
              <c:ext xmlns:c16="http://schemas.microsoft.com/office/drawing/2014/chart" uri="{C3380CC4-5D6E-409C-BE32-E72D297353CC}">
                <c16:uniqueId val="{00000001-50E8-4FD9-8800-0978AA1BE99B}"/>
              </c:ext>
            </c:extLst>
          </c:dPt>
          <c:dPt>
            <c:idx val="1"/>
            <c:bubble3D val="0"/>
            <c:spPr>
              <a:solidFill>
                <a:srgbClr val="EAEAEA"/>
              </a:solidFill>
              <a:ln w="6350">
                <a:noFill/>
              </a:ln>
              <a:effectLst/>
            </c:spPr>
            <c:extLst>
              <c:ext xmlns:c16="http://schemas.microsoft.com/office/drawing/2014/chart" uri="{C3380CC4-5D6E-409C-BE32-E72D297353CC}">
                <c16:uniqueId val="{00000003-50E8-4FD9-8800-0978AA1BE99B}"/>
              </c:ext>
            </c:extLst>
          </c:dPt>
          <c:cat>
            <c:strRef>
              <c:f>Sheet1!$A$2:$A$3</c:f>
              <c:strCache>
                <c:ptCount val="2"/>
                <c:pt idx="0">
                  <c:v>Technological advances</c:v>
                </c:pt>
                <c:pt idx="1">
                  <c:v>other</c:v>
                </c:pt>
              </c:strCache>
            </c:strRef>
          </c:cat>
          <c:val>
            <c:numRef>
              <c:f>Sheet1!$B$2:$B$3</c:f>
              <c:numCache>
                <c:formatCode>0%</c:formatCode>
                <c:ptCount val="2"/>
                <c:pt idx="0">
                  <c:v>0.57999999999999996</c:v>
                </c:pt>
                <c:pt idx="1">
                  <c:v>0.42</c:v>
                </c:pt>
              </c:numCache>
            </c:numRef>
          </c:val>
          <c:extLst>
            <c:ext xmlns:c16="http://schemas.microsoft.com/office/drawing/2014/chart" uri="{C3380CC4-5D6E-409C-BE32-E72D297353CC}">
              <c16:uniqueId val="{00000004-50E8-4FD9-8800-0978AA1BE99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6811511530211"/>
          <c:y val="9.1375978334539681E-3"/>
          <c:w val="0.68156374908964124"/>
          <c:h val="0.98172480433309206"/>
        </c:manualLayout>
      </c:layout>
      <c:doughnutChart>
        <c:varyColors val="1"/>
        <c:ser>
          <c:idx val="0"/>
          <c:order val="0"/>
          <c:tx>
            <c:strRef>
              <c:f>Sheet1!$B$1</c:f>
              <c:strCache>
                <c:ptCount val="1"/>
                <c:pt idx="0">
                  <c:v>Sales</c:v>
                </c:pt>
              </c:strCache>
            </c:strRef>
          </c:tx>
          <c:spPr>
            <a:ln w="6350">
              <a:noFill/>
            </a:ln>
          </c:spPr>
          <c:dPt>
            <c:idx val="0"/>
            <c:bubble3D val="0"/>
            <c:spPr>
              <a:solidFill>
                <a:schemeClr val="accent6"/>
              </a:solidFill>
              <a:ln w="6350">
                <a:noFill/>
              </a:ln>
              <a:effectLst/>
            </c:spPr>
            <c:extLst>
              <c:ext xmlns:c16="http://schemas.microsoft.com/office/drawing/2014/chart" uri="{C3380CC4-5D6E-409C-BE32-E72D297353CC}">
                <c16:uniqueId val="{00000001-CD74-432F-B308-19D2E65B3FCA}"/>
              </c:ext>
            </c:extLst>
          </c:dPt>
          <c:dPt>
            <c:idx val="1"/>
            <c:bubble3D val="0"/>
            <c:spPr>
              <a:solidFill>
                <a:srgbClr val="EAEAEA"/>
              </a:solidFill>
              <a:ln w="6350">
                <a:noFill/>
              </a:ln>
              <a:effectLst/>
            </c:spPr>
            <c:extLst>
              <c:ext xmlns:c16="http://schemas.microsoft.com/office/drawing/2014/chart" uri="{C3380CC4-5D6E-409C-BE32-E72D297353CC}">
                <c16:uniqueId val="{00000003-CD74-432F-B308-19D2E65B3FCA}"/>
              </c:ext>
            </c:extLst>
          </c:dPt>
          <c:cat>
            <c:strRef>
              <c:f>Sheet1!$A$2:$A$3</c:f>
              <c:strCache>
                <c:ptCount val="2"/>
                <c:pt idx="0">
                  <c:v>Technological advances</c:v>
                </c:pt>
                <c:pt idx="1">
                  <c:v>other</c:v>
                </c:pt>
              </c:strCache>
            </c:strRef>
          </c:cat>
          <c:val>
            <c:numRef>
              <c:f>Sheet1!$B$2:$B$3</c:f>
              <c:numCache>
                <c:formatCode>0%</c:formatCode>
                <c:ptCount val="2"/>
                <c:pt idx="0">
                  <c:v>0.39</c:v>
                </c:pt>
                <c:pt idx="1">
                  <c:v>0.61</c:v>
                </c:pt>
              </c:numCache>
            </c:numRef>
          </c:val>
          <c:extLst>
            <c:ext xmlns:c16="http://schemas.microsoft.com/office/drawing/2014/chart" uri="{C3380CC4-5D6E-409C-BE32-E72D297353CC}">
              <c16:uniqueId val="{00000004-CD74-432F-B308-19D2E65B3FC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6811511530211"/>
          <c:y val="9.1375978334539681E-3"/>
          <c:w val="0.68156374908964124"/>
          <c:h val="0.98172480433309206"/>
        </c:manualLayout>
      </c:layout>
      <c:doughnutChart>
        <c:varyColors val="1"/>
        <c:ser>
          <c:idx val="0"/>
          <c:order val="0"/>
          <c:tx>
            <c:strRef>
              <c:f>Sheet1!$B$1</c:f>
              <c:strCache>
                <c:ptCount val="1"/>
                <c:pt idx="0">
                  <c:v>Sales</c:v>
                </c:pt>
              </c:strCache>
            </c:strRef>
          </c:tx>
          <c:spPr>
            <a:ln w="6350">
              <a:noFill/>
            </a:ln>
          </c:spPr>
          <c:dPt>
            <c:idx val="0"/>
            <c:bubble3D val="0"/>
            <c:spPr>
              <a:solidFill>
                <a:schemeClr val="accent6"/>
              </a:solidFill>
              <a:ln w="6350">
                <a:noFill/>
              </a:ln>
              <a:effectLst/>
            </c:spPr>
            <c:extLst>
              <c:ext xmlns:c16="http://schemas.microsoft.com/office/drawing/2014/chart" uri="{C3380CC4-5D6E-409C-BE32-E72D297353CC}">
                <c16:uniqueId val="{00000001-2C41-473A-BCC4-BC889BB93684}"/>
              </c:ext>
            </c:extLst>
          </c:dPt>
          <c:dPt>
            <c:idx val="1"/>
            <c:bubble3D val="0"/>
            <c:spPr>
              <a:solidFill>
                <a:srgbClr val="EAEAEA"/>
              </a:solidFill>
              <a:ln w="6350">
                <a:noFill/>
              </a:ln>
              <a:effectLst/>
            </c:spPr>
            <c:extLst>
              <c:ext xmlns:c16="http://schemas.microsoft.com/office/drawing/2014/chart" uri="{C3380CC4-5D6E-409C-BE32-E72D297353CC}">
                <c16:uniqueId val="{00000003-2C41-473A-BCC4-BC889BB93684}"/>
              </c:ext>
            </c:extLst>
          </c:dPt>
          <c:cat>
            <c:strRef>
              <c:f>Sheet1!$A$2:$A$3</c:f>
              <c:strCache>
                <c:ptCount val="2"/>
                <c:pt idx="0">
                  <c:v>Technological advances</c:v>
                </c:pt>
                <c:pt idx="1">
                  <c:v>other</c:v>
                </c:pt>
              </c:strCache>
            </c:strRef>
          </c:cat>
          <c:val>
            <c:numRef>
              <c:f>Sheet1!$B$2:$B$3</c:f>
              <c:numCache>
                <c:formatCode>0%</c:formatCode>
                <c:ptCount val="2"/>
                <c:pt idx="0">
                  <c:v>0.28000000000000003</c:v>
                </c:pt>
                <c:pt idx="1">
                  <c:v>0.72</c:v>
                </c:pt>
              </c:numCache>
            </c:numRef>
          </c:val>
          <c:extLst>
            <c:ext xmlns:c16="http://schemas.microsoft.com/office/drawing/2014/chart" uri="{C3380CC4-5D6E-409C-BE32-E72D297353CC}">
              <c16:uniqueId val="{00000004-2C41-473A-BCC4-BC889BB9368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3/26/20 4:43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3/26/20 4:41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09189" lvl="1" indent="0">
              <a:buNone/>
            </a:pPr>
            <a:endParaRPr lang="en-US" sz="900"/>
          </a:p>
        </p:txBody>
      </p:sp>
      <p:sp>
        <p:nvSpPr>
          <p:cNvPr id="5" name="Date Placeholder 4"/>
          <p:cNvSpPr>
            <a:spLocks noGrp="1"/>
          </p:cNvSpPr>
          <p:nvPr>
            <p:ph type="dt"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3/26/20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016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 4:42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204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b="1"/>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3/26/20 4:42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4537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3/26/20 4:42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7881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This is the biggest hole that we see with cloud today, not knowing where to start and where to govern this from</a:t>
            </a:r>
          </a:p>
          <a:p>
            <a:endParaRPr lang="en-US" b="1"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 4:42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1181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what you have in cloud at one level is different from on-premises since a lot of the fabric isn’t there, however monitoring is still </a:t>
            </a:r>
            <a:r>
              <a:rPr lang="en-US" dirty="0" err="1"/>
              <a:t>monitroting</a:t>
            </a:r>
            <a:r>
              <a:rPr lang="en-US" dirty="0"/>
              <a:t> in </a:t>
            </a:r>
            <a:r>
              <a:rPr lang="en-US" dirty="0" err="1"/>
              <a:t>therms</a:t>
            </a:r>
            <a:r>
              <a:rPr lang="en-US" dirty="0"/>
              <a:t> of understanding uptime and other factors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3/27/20 8:02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9592945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Tying that all together fives is the MS Cloud adoption Framework for Azure</a:t>
            </a:r>
          </a:p>
          <a:p>
            <a:endParaRPr lang="en-US"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3/26/20 4:42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3/26/20 4:42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75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resources quickly and where we can start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3/27/20 8:04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169649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3/27/20 8:04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111841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Digital transformation is not cloud first</a:t>
            </a:r>
          </a:p>
          <a:p>
            <a:r>
              <a:rPr lang="en-US" sz="1200" b="1" dirty="0"/>
              <a:t>It’s digital first</a:t>
            </a:r>
          </a:p>
          <a:p>
            <a:r>
              <a:rPr lang="en-US" sz="1200" b="1" dirty="0"/>
              <a:t>And lets make a few pointers here</a:t>
            </a:r>
          </a:p>
          <a:p>
            <a:r>
              <a:rPr lang="en-US" sz="1200" b="1" dirty="0"/>
              <a:t>Cloud first is not right, requirements first is right.</a:t>
            </a:r>
          </a:p>
          <a:p>
            <a:r>
              <a:rPr lang="en-US" sz="1200" b="1" dirty="0"/>
              <a:t>In cloud, data should have more value in cloud than in your own dc, or don’t move it</a:t>
            </a:r>
          </a:p>
          <a:p>
            <a:r>
              <a:rPr lang="en-US" sz="1200" b="1" dirty="0"/>
              <a:t>Technology gives us a massive advance I capability, but that capability needs to fit</a:t>
            </a:r>
          </a:p>
          <a:p>
            <a:endParaRPr lang="en-US" sz="1200" b="1"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PRISM FY16</a:t>
            </a:r>
          </a:p>
        </p:txBody>
      </p:sp>
      <p:sp>
        <p:nvSpPr>
          <p:cNvPr id="5" name="Footer Placeholder 4"/>
          <p:cNvSpPr>
            <a:spLocks noGrp="1"/>
          </p:cNvSpPr>
          <p:nvPr>
            <p:ph type="ftr" sz="quarter" idx="11"/>
          </p:nvPr>
        </p:nvSpPr>
        <p:spPr/>
        <p:txBody>
          <a:bodyPr/>
          <a:lstStyle/>
          <a:p>
            <a:pPr marL="0" marR="0" lvl="0" indent="0" algn="l" defTabSz="945616"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4E2AE384-E2D9-4087-B789-9059F1440DBE}"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3/26/20 4:41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301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1179" indent="-291179">
              <a:buFont typeface="Arial" panose="020B0604020202020204" pitchFamily="34" charset="0"/>
              <a:buChar char="•"/>
            </a:pPr>
            <a:r>
              <a:rPr lang="en-US" dirty="0"/>
              <a:t>This is a wonderful slide that talks about reducing friction, however that friction is there for a reason. Provisioning friction is there for a reason.</a:t>
            </a:r>
          </a:p>
          <a:p>
            <a:pPr marL="291179" indent="-291179">
              <a:buFont typeface="Arial" panose="020B0604020202020204" pitchFamily="34" charset="0"/>
              <a:buChar char="•"/>
            </a:pPr>
            <a:r>
              <a:rPr lang="en-US" dirty="0" err="1"/>
              <a:t>Groing</a:t>
            </a:r>
            <a:r>
              <a:rPr lang="en-US" dirty="0"/>
              <a:t> to cloud can lower that friction to the point where we can spend more, if we don’t know how to govern cloud</a:t>
            </a: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419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change can leave existing teams and traditional console drivers clueless about where to start.</a:t>
            </a:r>
          </a:p>
          <a:p>
            <a:r>
              <a:rPr lang="en-US" dirty="0"/>
              <a:t>Which </a:t>
            </a:r>
            <a:r>
              <a:rPr lang="en-US" dirty="0" err="1"/>
              <a:t>technbology</a:t>
            </a:r>
            <a:r>
              <a:rPr lang="en-US" dirty="0"/>
              <a:t> do we use to solve which problem, and do I still have my. Job afterwards?</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881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260350"/>
            <a:ext cx="4905375" cy="2759075"/>
          </a:xfrm>
        </p:spPr>
      </p:sp>
      <p:sp>
        <p:nvSpPr>
          <p:cNvPr id="3" name="Notes Placeholder 2"/>
          <p:cNvSpPr>
            <a:spLocks noGrp="1"/>
          </p:cNvSpPr>
          <p:nvPr>
            <p:ph type="body" idx="1"/>
          </p:nvPr>
        </p:nvSpPr>
        <p:spPr/>
        <p:txBody>
          <a:bodyPr/>
          <a:lstStyle/>
          <a:p>
            <a:r>
              <a:rPr lang="en-US" dirty="0"/>
              <a:t>Like it or not, cloud is here to stay, as much as the friction to go to cloud is low from a provisioning point of view, the friction to learn how to use cloud meaningfully can also be low</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5E5444C-D560-412A-AB96-96AF1CC83ED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2357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 the cloud adoption framework for Azure.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3/27/20 7:56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218385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CAF allows us to create a repeatable process, with the people that we have today, to implement technology in a </a:t>
            </a:r>
            <a:r>
              <a:rPr lang="en-US" dirty="0" err="1"/>
              <a:t>meaningfull</a:t>
            </a:r>
            <a:r>
              <a:rPr lang="en-US" dirty="0"/>
              <a:t> way.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3/27/20 7:56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001553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three major groups of blocks</a:t>
            </a:r>
          </a:p>
          <a:p>
            <a:r>
              <a:rPr lang="en-US" dirty="0"/>
              <a:t>Strategy</a:t>
            </a:r>
          </a:p>
          <a:p>
            <a:r>
              <a:rPr lang="en-US" dirty="0"/>
              <a:t>Then plan, ready, adopt, and then govern and manage.</a:t>
            </a:r>
          </a:p>
          <a:p>
            <a:r>
              <a:rPr lang="en-US" dirty="0"/>
              <a:t>We can </a:t>
            </a:r>
            <a:r>
              <a:rPr lang="en-US" dirty="0" err="1"/>
              <a:t>sepperate</a:t>
            </a:r>
            <a:r>
              <a:rPr lang="en-US" dirty="0"/>
              <a:t> these, but strategy must happen first</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3/26/20 4:42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6043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3/26/20 4:42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77884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tif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6.tif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4.xml"/><Relationship Id="rId4" Type="http://schemas.openxmlformats.org/officeDocument/2006/relationships/image" Target="../media/image19.jp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4.xml"/><Relationship Id="rId4" Type="http://schemas.openxmlformats.org/officeDocument/2006/relationships/image" Target="../media/image23.jp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oleObject" Target="../embeddings/oleObject1.bin"/></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jp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jp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jp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6.jp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982705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796898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Azure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7577952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26075433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246905791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60689205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242379556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52923655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54499717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0789341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212500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86251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83628448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5684621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92109371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427852122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279481603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57158281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31006306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26195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2171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4060097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BEE39-C5D3-4D27-987A-5C03ED01FF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5488E8-B419-4C50-A85A-C17724263F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E11329-B622-43D8-B852-9B7752E77EC7}"/>
              </a:ext>
            </a:extLst>
          </p:cNvPr>
          <p:cNvSpPr>
            <a:spLocks noGrp="1"/>
          </p:cNvSpPr>
          <p:nvPr>
            <p:ph type="dt" sz="half" idx="10"/>
          </p:nvPr>
        </p:nvSpPr>
        <p:spPr/>
        <p:txBody>
          <a:bodyPr/>
          <a:lstStyle/>
          <a:p>
            <a:fld id="{B18F3BD3-5ACC-47DA-924E-0173911EFC2F}" type="datetimeFigureOut">
              <a:rPr lang="en-US" smtClean="0"/>
              <a:t>3/26/20</a:t>
            </a:fld>
            <a:endParaRPr lang="en-US"/>
          </a:p>
        </p:txBody>
      </p:sp>
      <p:sp>
        <p:nvSpPr>
          <p:cNvPr id="5" name="Footer Placeholder 4">
            <a:extLst>
              <a:ext uri="{FF2B5EF4-FFF2-40B4-BE49-F238E27FC236}">
                <a16:creationId xmlns:a16="http://schemas.microsoft.com/office/drawing/2014/main" id="{B7F636B5-DABA-4128-ABF4-6467274515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41642-939C-4C60-8855-4D90C7480BD1}"/>
              </a:ext>
            </a:extLst>
          </p:cNvPr>
          <p:cNvSpPr>
            <a:spLocks noGrp="1"/>
          </p:cNvSpPr>
          <p:nvPr>
            <p:ph type="sldNum" sz="quarter" idx="12"/>
          </p:nvPr>
        </p:nvSpPr>
        <p:spPr/>
        <p:txBody>
          <a:bodyPr/>
          <a:lstStyle/>
          <a:p>
            <a:fld id="{47730230-077D-418E-97A9-709908D5CF7C}" type="slidenum">
              <a:rPr lang="en-US" smtClean="0"/>
              <a:t>‹#›</a:t>
            </a:fld>
            <a:endParaRPr lang="en-US"/>
          </a:p>
        </p:txBody>
      </p:sp>
    </p:spTree>
    <p:extLst>
      <p:ext uri="{BB962C8B-B14F-4D97-AF65-F5344CB8AC3E}">
        <p14:creationId xmlns:p14="http://schemas.microsoft.com/office/powerpoint/2010/main" val="203715562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1068646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966731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9035" name="think-cell Slide" r:id="rId4" imgW="353" imgH="353" progId="TCLayout.ActiveDocument.1">
                  <p:embed/>
                </p:oleObj>
              </mc:Choice>
              <mc:Fallback>
                <p:oleObj name="think-cell Slide" r:id="rId4" imgW="353" imgH="353"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137626348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76" userDrawn="1">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azure.com/</a:t>
            </a:r>
            <a:r>
              <a:rPr lang="en-US" sz="1176" err="1">
                <a:gradFill>
                  <a:gsLst>
                    <a:gs pos="0">
                      <a:schemeClr val="tx2"/>
                    </a:gs>
                    <a:gs pos="100000">
                      <a:schemeClr val="tx2"/>
                    </a:gs>
                  </a:gsLst>
                  <a:lin ang="5400000" scaled="1"/>
                </a:gradFill>
              </a:rPr>
              <a:t>cloudadoptionframework</a:t>
            </a:r>
            <a:endParaRPr lang="en-US" sz="1176">
              <a:gradFill>
                <a:gsLst>
                  <a:gs pos="0">
                    <a:schemeClr val="tx2"/>
                  </a:gs>
                  <a:gs pos="100000">
                    <a:schemeClr val="tx2"/>
                  </a:gs>
                </a:gsLst>
                <a:lin ang="5400000" scaled="1"/>
              </a:gradFill>
            </a:endParaRP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25103449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7B52-55BE-5D40-8AEB-ACA26419E07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A84602-74F8-F545-9107-F2A9A05EA2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D29C494-1404-CD41-9A30-A22BD89BE92F}"/>
              </a:ext>
            </a:extLst>
          </p:cNvPr>
          <p:cNvSpPr>
            <a:spLocks noGrp="1"/>
          </p:cNvSpPr>
          <p:nvPr>
            <p:ph type="dt" sz="half" idx="10"/>
          </p:nvPr>
        </p:nvSpPr>
        <p:spPr/>
        <p:txBody>
          <a:bodyPr/>
          <a:lstStyle/>
          <a:p>
            <a:fld id="{766927D6-957D-304E-8ACA-BA097D129572}" type="datetimeFigureOut">
              <a:rPr lang="en-US" smtClean="0"/>
              <a:t>3/26/20</a:t>
            </a:fld>
            <a:endParaRPr lang="en-US"/>
          </a:p>
        </p:txBody>
      </p:sp>
      <p:sp>
        <p:nvSpPr>
          <p:cNvPr id="5" name="Footer Placeholder 4">
            <a:extLst>
              <a:ext uri="{FF2B5EF4-FFF2-40B4-BE49-F238E27FC236}">
                <a16:creationId xmlns:a16="http://schemas.microsoft.com/office/drawing/2014/main" id="{8C25BD20-BC73-9343-BD8C-E160BFEFA5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B82F1-59BA-E747-B271-78274D252B26}"/>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4462835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259E5-C07C-4046-9758-90D9A680387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0F6EA1-46EE-3149-A35E-981C7F5F02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95EFF03-BA07-264E-BB42-EEE1B06B6EB5}"/>
              </a:ext>
            </a:extLst>
          </p:cNvPr>
          <p:cNvSpPr>
            <a:spLocks noGrp="1"/>
          </p:cNvSpPr>
          <p:nvPr>
            <p:ph type="dt" sz="half" idx="10"/>
          </p:nvPr>
        </p:nvSpPr>
        <p:spPr/>
        <p:txBody>
          <a:bodyPr/>
          <a:lstStyle/>
          <a:p>
            <a:fld id="{766927D6-957D-304E-8ACA-BA097D129572}" type="datetimeFigureOut">
              <a:rPr lang="en-US" smtClean="0"/>
              <a:t>3/26/20</a:t>
            </a:fld>
            <a:endParaRPr lang="en-US"/>
          </a:p>
        </p:txBody>
      </p:sp>
      <p:sp>
        <p:nvSpPr>
          <p:cNvPr id="5" name="Footer Placeholder 4">
            <a:extLst>
              <a:ext uri="{FF2B5EF4-FFF2-40B4-BE49-F238E27FC236}">
                <a16:creationId xmlns:a16="http://schemas.microsoft.com/office/drawing/2014/main" id="{40491219-2833-3642-BE14-11BA60B3D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A44730-CA39-1B4A-9C05-E8F11F8A5036}"/>
              </a:ext>
            </a:extLst>
          </p:cNvPr>
          <p:cNvSpPr>
            <a:spLocks noGrp="1"/>
          </p:cNvSpPr>
          <p:nvPr>
            <p:ph type="sldNum" sz="quarter" idx="12"/>
          </p:nvPr>
        </p:nvSpPr>
        <p:spPr/>
        <p:txBody>
          <a:bodyPr/>
          <a:lstStyle/>
          <a:p>
            <a:fld id="{4A114691-F8AB-0241-88DA-785A25419BFB}" type="slidenum">
              <a:rPr lang="en-US" smtClean="0"/>
              <a:t>‹#›</a:t>
            </a:fld>
            <a:endParaRPr lang="en-US"/>
          </a:p>
        </p:txBody>
      </p:sp>
      <p:pic>
        <p:nvPicPr>
          <p:cNvPr id="7" name="Content Placeholder 4" descr="A close up of a logo&#10;&#10;Description automatically generated">
            <a:extLst>
              <a:ext uri="{FF2B5EF4-FFF2-40B4-BE49-F238E27FC236}">
                <a16:creationId xmlns:a16="http://schemas.microsoft.com/office/drawing/2014/main" id="{27C30D23-9DE3-654E-BF48-AA557A43381A}"/>
              </a:ext>
            </a:extLst>
          </p:cNvPr>
          <p:cNvPicPr>
            <a:picLocks noChangeAspect="1"/>
          </p:cNvPicPr>
          <p:nvPr userDrawn="1"/>
        </p:nvPicPr>
        <p:blipFill>
          <a:blip r:embed="rId2"/>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26481377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7" name="Freeform 5" descr="Microsoft Ready event logo">
            <a:extLst>
              <a:ext uri="{FF2B5EF4-FFF2-40B4-BE49-F238E27FC236}">
                <a16:creationId xmlns:a16="http://schemas.microsoft.com/office/drawing/2014/main" id="{6650555E-C429-4C84-ABCE-66674641F51E}"/>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66E65F2D-D7C7-4FB2-A38E-A8C8CE9A04A4}"/>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6B3AE829-B8C2-4990-8B27-E73A01A9C3DE}"/>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userDrawn="1">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06107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pic>
        <p:nvPicPr>
          <p:cNvPr id="7" name="Picture 6" descr="Microsoft Inspire + Microsoft Ready event logo">
            <a:extLst>
              <a:ext uri="{FF2B5EF4-FFF2-40B4-BE49-F238E27FC236}">
                <a16:creationId xmlns:a16="http://schemas.microsoft.com/office/drawing/2014/main" id="{E4EADB1C-6BD3-42BA-8BBA-6E86CA5CF2E6}"/>
              </a:ext>
            </a:extLst>
          </p:cNvPr>
          <p:cNvPicPr>
            <a:picLocks noChangeAspect="1"/>
          </p:cNvPicPr>
          <p:nvPr userDrawn="1"/>
        </p:nvPicPr>
        <p:blipFill>
          <a:blip r:embed="rId3"/>
          <a:stretch>
            <a:fillRect/>
          </a:stretch>
        </p:blipFill>
        <p:spPr>
          <a:xfrm>
            <a:off x="599440" y="3009448"/>
            <a:ext cx="4413695" cy="1216131"/>
          </a:xfrm>
          <a:prstGeom prst="rect">
            <a:avLst/>
          </a:prstGeom>
        </p:spPr>
      </p:pic>
      <p:pic>
        <p:nvPicPr>
          <p:cNvPr id="9" name="Picture 8">
            <a:extLst>
              <a:ext uri="{FF2B5EF4-FFF2-40B4-BE49-F238E27FC236}">
                <a16:creationId xmlns:a16="http://schemas.microsoft.com/office/drawing/2014/main" id="{91CDDE35-F083-4F88-931C-AB7D73884DA1}"/>
              </a:ext>
              <a:ext uri="{C183D7F6-B498-43B3-948B-1728B52AA6E4}">
                <adec:decorative xmlns:adec="http://schemas.microsoft.com/office/drawing/2017/decorative" val="1"/>
              </a:ext>
            </a:extLst>
          </p:cNvPr>
          <p:cNvPicPr>
            <a:picLocks noChangeAspect="1"/>
          </p:cNvPicPr>
          <p:nvPr userDrawn="1"/>
        </p:nvPicPr>
        <p:blipFill rotWithShape="1">
          <a:blip r:embed="rId4"/>
          <a:srcRect t="8167" r="1538" b="27237"/>
          <a:stretch/>
        </p:blipFill>
        <p:spPr>
          <a:xfrm>
            <a:off x="5222947" y="0"/>
            <a:ext cx="6969054" cy="6858000"/>
          </a:xfrm>
          <a:prstGeom prst="rect">
            <a:avLst/>
          </a:prstGeom>
        </p:spPr>
      </p:pic>
    </p:spTree>
    <p:extLst>
      <p:ext uri="{BB962C8B-B14F-4D97-AF65-F5344CB8AC3E}">
        <p14:creationId xmlns:p14="http://schemas.microsoft.com/office/powerpoint/2010/main" val="775290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23718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64895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95387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861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8651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8849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0257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57621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10191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908221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76723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5229332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98320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96201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78197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8089932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0109491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92096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0763389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8775039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4330645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9009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0547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345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86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022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1616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07777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6112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44525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2481788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19982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2"/>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490592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image" Target="../media/image1.emf"/><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34" Type="http://schemas.openxmlformats.org/officeDocument/2006/relationships/image" Target="../media/image1.emf"/><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theme" Target="../theme/theme3.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8"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image" Target="../media/image13.png"/><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theme" Target="../theme/theme4.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577" r:id="rId2"/>
    <p:sldLayoutId id="2147484710" r:id="rId3"/>
    <p:sldLayoutId id="2147484240" r:id="rId4"/>
    <p:sldLayoutId id="2147484736" r:id="rId5"/>
    <p:sldLayoutId id="2147484474" r:id="rId6"/>
    <p:sldLayoutId id="2147484639" r:id="rId7"/>
    <p:sldLayoutId id="2147484603" r:id="rId8"/>
    <p:sldLayoutId id="2147484751" r:id="rId9"/>
    <p:sldLayoutId id="2147484752" r:id="rId10"/>
    <p:sldLayoutId id="2147484777" r:id="rId11"/>
    <p:sldLayoutId id="2147484802" r:id="rId12"/>
    <p:sldLayoutId id="2147484778" r:id="rId13"/>
    <p:sldLayoutId id="2147484779" r:id="rId14"/>
    <p:sldLayoutId id="2147484780" r:id="rId15"/>
    <p:sldLayoutId id="2147484781" r:id="rId16"/>
    <p:sldLayoutId id="2147484782" r:id="rId17"/>
    <p:sldLayoutId id="2147484783" r:id="rId18"/>
    <p:sldLayoutId id="2147484784" r:id="rId19"/>
    <p:sldLayoutId id="2147484785" r:id="rId20"/>
    <p:sldLayoutId id="2147484786" r:id="rId21"/>
    <p:sldLayoutId id="2147484787" r:id="rId22"/>
    <p:sldLayoutId id="2147484249" r:id="rId23"/>
    <p:sldLayoutId id="2147484640" r:id="rId24"/>
    <p:sldLayoutId id="2147484584" r:id="rId25"/>
    <p:sldLayoutId id="2147484583" r:id="rId26"/>
    <p:sldLayoutId id="2147484671" r:id="rId27"/>
    <p:sldLayoutId id="2147484673" r:id="rId28"/>
    <p:sldLayoutId id="2147484585" r:id="rId29"/>
    <p:sldLayoutId id="2147484299" r:id="rId30"/>
    <p:sldLayoutId id="2147484263" r:id="rId31"/>
    <p:sldLayoutId id="2147484868" r:id="rId32"/>
    <p:sldLayoutId id="2147484869" r:id="rId33"/>
    <p:sldLayoutId id="2147484870"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8" r:id="rId2"/>
    <p:sldLayoutId id="2147484711" r:id="rId3"/>
    <p:sldLayoutId id="2147484680" r:id="rId4"/>
    <p:sldLayoutId id="2147484737" r:id="rId5"/>
    <p:sldLayoutId id="2147484682" r:id="rId6"/>
    <p:sldLayoutId id="2147484685" r:id="rId7"/>
    <p:sldLayoutId id="2147484686" r:id="rId8"/>
    <p:sldLayoutId id="2147484764" r:id="rId9"/>
    <p:sldLayoutId id="2147484765" r:id="rId10"/>
    <p:sldLayoutId id="2147484788" r:id="rId11"/>
    <p:sldLayoutId id="2147484803" r:id="rId12"/>
    <p:sldLayoutId id="2147484789" r:id="rId13"/>
    <p:sldLayoutId id="2147484790" r:id="rId14"/>
    <p:sldLayoutId id="2147484791" r:id="rId15"/>
    <p:sldLayoutId id="2147484792" r:id="rId16"/>
    <p:sldLayoutId id="2147484793" r:id="rId17"/>
    <p:sldLayoutId id="2147484794" r:id="rId18"/>
    <p:sldLayoutId id="2147484795" r:id="rId19"/>
    <p:sldLayoutId id="2147484797" r:id="rId20"/>
    <p:sldLayoutId id="2147484796" r:id="rId21"/>
    <p:sldLayoutId id="2147484798" r:id="rId22"/>
    <p:sldLayoutId id="2147484690" r:id="rId23"/>
    <p:sldLayoutId id="2147484691" r:id="rId24"/>
    <p:sldLayoutId id="2147484694" r:id="rId25"/>
    <p:sldLayoutId id="2147484695" r:id="rId26"/>
    <p:sldLayoutId id="2147484697" r:id="rId27"/>
    <p:sldLayoutId id="2147484699" r:id="rId28"/>
    <p:sldLayoutId id="2147484700" r:id="rId29"/>
    <p:sldLayoutId id="2147484701" r:id="rId30"/>
    <p:sldLayoutId id="21474847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49367294"/>
      </p:ext>
    </p:extLst>
  </p:cSld>
  <p:clrMap bg1="dk1" tx1="lt1" bg2="dk2" tx2="lt2" accent1="accent1" accent2="accent2" accent3="accent3" accent4="accent4" accent5="accent5" accent6="accent6" hlink="hlink" folHlink="folHlink"/>
  <p:sldLayoutIdLst>
    <p:sldLayoutId id="2147484805" r:id="rId1"/>
    <p:sldLayoutId id="2147484806" r:id="rId2"/>
    <p:sldLayoutId id="2147484807" r:id="rId3"/>
    <p:sldLayoutId id="2147484808" r:id="rId4"/>
    <p:sldLayoutId id="2147484809" r:id="rId5"/>
    <p:sldLayoutId id="2147484810" r:id="rId6"/>
    <p:sldLayoutId id="2147484811" r:id="rId7"/>
    <p:sldLayoutId id="2147484812" r:id="rId8"/>
    <p:sldLayoutId id="2147484813" r:id="rId9"/>
    <p:sldLayoutId id="2147484814" r:id="rId10"/>
    <p:sldLayoutId id="2147484815" r:id="rId11"/>
    <p:sldLayoutId id="2147484816" r:id="rId12"/>
    <p:sldLayoutId id="2147484817" r:id="rId13"/>
    <p:sldLayoutId id="2147484818" r:id="rId14"/>
    <p:sldLayoutId id="2147484819" r:id="rId15"/>
    <p:sldLayoutId id="2147484820" r:id="rId16"/>
    <p:sldLayoutId id="2147484821" r:id="rId17"/>
    <p:sldLayoutId id="2147484822" r:id="rId18"/>
    <p:sldLayoutId id="2147484823" r:id="rId19"/>
    <p:sldLayoutId id="2147484824" r:id="rId20"/>
    <p:sldLayoutId id="2147484825" r:id="rId21"/>
    <p:sldLayoutId id="2147484826" r:id="rId22"/>
    <p:sldLayoutId id="2147484827" r:id="rId23"/>
    <p:sldLayoutId id="2147484828" r:id="rId24"/>
    <p:sldLayoutId id="2147484829" r:id="rId25"/>
    <p:sldLayoutId id="2147484830" r:id="rId26"/>
    <p:sldLayoutId id="2147484831" r:id="rId27"/>
    <p:sldLayoutId id="2147484832" r:id="rId28"/>
    <p:sldLayoutId id="2147484833" r:id="rId29"/>
    <p:sldLayoutId id="2147484834" r:id="rId30"/>
    <p:sldLayoutId id="2147484835" r:id="rId31"/>
    <p:sldLayoutId id="214748483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pic>
        <p:nvPicPr>
          <p:cNvPr id="7" name="Picture 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3102154545"/>
      </p:ext>
    </p:extLst>
  </p:cSld>
  <p:clrMap bg1="lt1" tx1="dk1" bg2="lt2" tx2="dk2" accent1="accent1" accent2="accent2" accent3="accent3" accent4="accent4" accent5="accent5" accent6="accent6" hlink="hlink" folHlink="folHlink"/>
  <p:sldLayoutIdLst>
    <p:sldLayoutId id="2147484839" r:id="rId1"/>
    <p:sldLayoutId id="2147484840" r:id="rId2"/>
    <p:sldLayoutId id="2147484841" r:id="rId3"/>
    <p:sldLayoutId id="2147484842" r:id="rId4"/>
    <p:sldLayoutId id="2147484843" r:id="rId5"/>
    <p:sldLayoutId id="2147484844" r:id="rId6"/>
    <p:sldLayoutId id="2147484845" r:id="rId7"/>
    <p:sldLayoutId id="2147484846" r:id="rId8"/>
    <p:sldLayoutId id="2147484847" r:id="rId9"/>
    <p:sldLayoutId id="2147484848" r:id="rId10"/>
    <p:sldLayoutId id="2147484849" r:id="rId11"/>
    <p:sldLayoutId id="2147484850" r:id="rId12"/>
    <p:sldLayoutId id="2147484851" r:id="rId13"/>
    <p:sldLayoutId id="2147484852" r:id="rId14"/>
    <p:sldLayoutId id="2147484853" r:id="rId15"/>
    <p:sldLayoutId id="2147484854" r:id="rId16"/>
    <p:sldLayoutId id="2147484855" r:id="rId17"/>
    <p:sldLayoutId id="2147484856" r:id="rId18"/>
    <p:sldLayoutId id="2147484857" r:id="rId19"/>
    <p:sldLayoutId id="2147484858" r:id="rId20"/>
    <p:sldLayoutId id="2147484859" r:id="rId21"/>
    <p:sldLayoutId id="2147484860" r:id="rId22"/>
    <p:sldLayoutId id="2147484861" r:id="rId23"/>
    <p:sldLayoutId id="2147484862" r:id="rId24"/>
    <p:sldLayoutId id="2147484864" r:id="rId25"/>
    <p:sldLayoutId id="2147484865" r:id="rId26"/>
    <p:sldLayoutId id="2147484866" r:id="rId27"/>
  </p:sldLayoutIdLst>
  <p:transition>
    <p:fade/>
  </p:transition>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azure.microsoft.com/overview/cloudnative"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32.xml"/><Relationship Id="rId4" Type="http://schemas.openxmlformats.org/officeDocument/2006/relationships/hyperlink" Target="http://aka.ms/adopt/gov/asses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ka.ms/fusionnavigator/givefeedback" TargetMode="External"/><Relationship Id="rId2" Type="http://schemas.openxmlformats.org/officeDocument/2006/relationships/hyperlink" Target="https://aka.ms/FusionNavigator" TargetMode="External"/><Relationship Id="rId1" Type="http://schemas.openxmlformats.org/officeDocument/2006/relationships/slideLayout" Target="../slideLayouts/slideLayout3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architecture/cloud-adoption/plan/template" TargetMode="External"/><Relationship Id="rId2" Type="http://schemas.openxmlformats.org/officeDocument/2006/relationships/image" Target="../media/image33.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ocs.microsoft.com/en-us/azure/architecture/cloud-adoption/plan/template" TargetMode="Externa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docs.microsoft.com/en-us/azure/architecture/cloud-adoption/plan/" TargetMode="External"/><Relationship Id="rId1" Type="http://schemas.openxmlformats.org/officeDocument/2006/relationships/slideLayout" Target="../slideLayouts/slideLayout3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32.xml"/><Relationship Id="rId4" Type="http://schemas.openxmlformats.org/officeDocument/2006/relationships/image" Target="../media/image39.jpeg"/></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learn/modules/microsoft-cloud-adoption-framework-for-azure/index"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aka.ms/CAF" TargetMode="External"/><Relationship Id="rId5" Type="http://schemas.openxmlformats.org/officeDocument/2006/relationships/hyperlink" Target="https://docs.microsoft.com/en-us/azure/architecture/cloud-adoption/" TargetMode="External"/><Relationship Id="rId4" Type="http://schemas.openxmlformats.org/officeDocument/2006/relationships/hyperlink" Target="https://docs.microsoft.com/en-us/azure/architecture/"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FB64AF40-9FC0-1A4C-8097-EC8807B03CAB}"/>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818F06F4-CACF-A44D-A083-5AE9783A19B0}"/>
              </a:ext>
            </a:extLst>
          </p:cNvPr>
          <p:cNvSpPr>
            <a:spLocks noGrp="1"/>
          </p:cNvSpPr>
          <p:nvPr>
            <p:ph type="ctrTitle"/>
          </p:nvPr>
        </p:nvSpPr>
        <p:spPr>
          <a:xfrm>
            <a:off x="1524000" y="3928119"/>
            <a:ext cx="9144000" cy="926663"/>
          </a:xfrm>
        </p:spPr>
        <p:txBody>
          <a:bodyPr>
            <a:normAutofit fontScale="90000"/>
          </a:bodyPr>
          <a:lstStyle/>
          <a:p>
            <a:r>
              <a:rPr lang="en-US" dirty="0">
                <a:ln>
                  <a:solidFill>
                    <a:schemeClr val="bg1">
                      <a:lumMod val="50000"/>
                    </a:schemeClr>
                  </a:solidFill>
                </a:ln>
                <a:solidFill>
                  <a:srgbClr val="F05478"/>
                </a:solidFill>
              </a:rPr>
              <a:t>Cloud Adoption Framework for Azure</a:t>
            </a:r>
          </a:p>
        </p:txBody>
      </p:sp>
      <p:sp>
        <p:nvSpPr>
          <p:cNvPr id="3" name="Subtitle 2">
            <a:extLst>
              <a:ext uri="{FF2B5EF4-FFF2-40B4-BE49-F238E27FC236}">
                <a16:creationId xmlns:a16="http://schemas.microsoft.com/office/drawing/2014/main" id="{8C9CDF67-DB8E-D142-9791-876662EF56EC}"/>
              </a:ext>
            </a:extLst>
          </p:cNvPr>
          <p:cNvSpPr>
            <a:spLocks noGrp="1"/>
          </p:cNvSpPr>
          <p:nvPr>
            <p:ph type="subTitle" idx="1"/>
          </p:nvPr>
        </p:nvSpPr>
        <p:spPr>
          <a:xfrm>
            <a:off x="1524000" y="4737155"/>
            <a:ext cx="9144000" cy="1655762"/>
          </a:xfrm>
        </p:spPr>
        <p:txBody>
          <a:bodyPr/>
          <a:lstStyle/>
          <a:p>
            <a:endParaRPr lang="en-US" dirty="0"/>
          </a:p>
          <a:p>
            <a:r>
              <a:rPr lang="en-US" dirty="0">
                <a:solidFill>
                  <a:schemeClr val="bg1"/>
                </a:solidFill>
              </a:rPr>
              <a:t>Nicolas Blank</a:t>
            </a:r>
          </a:p>
          <a:p>
            <a:r>
              <a:rPr lang="en-US" dirty="0">
                <a:solidFill>
                  <a:schemeClr val="bg1"/>
                </a:solidFill>
              </a:rPr>
              <a:t>Alistair Pugin</a:t>
            </a:r>
          </a:p>
        </p:txBody>
      </p:sp>
      <p:pic>
        <p:nvPicPr>
          <p:cNvPr id="5" name="Picture 4">
            <a:extLst>
              <a:ext uri="{FF2B5EF4-FFF2-40B4-BE49-F238E27FC236}">
                <a16:creationId xmlns:a16="http://schemas.microsoft.com/office/drawing/2014/main" id="{33534379-F695-7F4C-A1BD-46C8979FF484}"/>
              </a:ext>
            </a:extLst>
          </p:cNvPr>
          <p:cNvPicPr>
            <a:picLocks noChangeAspect="1"/>
          </p:cNvPicPr>
          <p:nvPr/>
        </p:nvPicPr>
        <p:blipFill>
          <a:blip r:embed="rId3"/>
          <a:stretch>
            <a:fillRect/>
          </a:stretch>
        </p:blipFill>
        <p:spPr>
          <a:xfrm>
            <a:off x="0" y="-336331"/>
            <a:ext cx="11786899" cy="3982683"/>
          </a:xfrm>
          <a:prstGeom prst="rect">
            <a:avLst/>
          </a:prstGeom>
        </p:spPr>
      </p:pic>
    </p:spTree>
    <p:extLst>
      <p:ext uri="{BB962C8B-B14F-4D97-AF65-F5344CB8AC3E}">
        <p14:creationId xmlns:p14="http://schemas.microsoft.com/office/powerpoint/2010/main" val="27373677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B19C81E9-9BBB-481C-83CE-74962FFEDD53}"/>
              </a:ext>
              <a:ext uri="{C183D7F6-B498-43B3-948B-1728B52AA6E4}">
                <adec:decorative xmlns:adec="http://schemas.microsoft.com/office/drawing/2017/decorative" val="1"/>
              </a:ext>
            </a:extLst>
          </p:cNvPr>
          <p:cNvSpPr/>
          <p:nvPr/>
        </p:nvSpPr>
        <p:spPr>
          <a:xfrm>
            <a:off x="3575503" y="2743200"/>
            <a:ext cx="7498897" cy="1143000"/>
          </a:xfrm>
          <a:prstGeom prst="roundRect">
            <a:avLst>
              <a:gd name="adj" fmla="val 2546"/>
            </a:avLst>
          </a:pr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FAD51010-3FD3-49F2-83A2-4AFBDFABC194}"/>
              </a:ext>
            </a:extLst>
          </p:cNvPr>
          <p:cNvSpPr txBox="1"/>
          <p:nvPr/>
        </p:nvSpPr>
        <p:spPr>
          <a:xfrm>
            <a:off x="571689" y="949122"/>
            <a:ext cx="8611443" cy="461665"/>
          </a:xfrm>
          <a:prstGeom prst="rect">
            <a:avLst/>
          </a:prstGeom>
          <a:noFill/>
        </p:spPr>
        <p:txBody>
          <a:bodyPr wrap="square" lIns="0"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a:ea typeface="+mn-ea"/>
                <a:cs typeface="Segoe UI" pitchFamily="34" charset="0"/>
              </a:rPr>
              <a:t>Modular approach, meeting the customer in their journey</a:t>
            </a:r>
          </a:p>
        </p:txBody>
      </p:sp>
      <p:sp>
        <p:nvSpPr>
          <p:cNvPr id="5" name="Title 4">
            <a:extLst>
              <a:ext uri="{FF2B5EF4-FFF2-40B4-BE49-F238E27FC236}">
                <a16:creationId xmlns:a16="http://schemas.microsoft.com/office/drawing/2014/main" id="{76020FD8-8E0A-479F-9762-129283CBB225}"/>
              </a:ext>
            </a:extLst>
          </p:cNvPr>
          <p:cNvSpPr>
            <a:spLocks noGrp="1"/>
          </p:cNvSpPr>
          <p:nvPr>
            <p:ph type="title"/>
          </p:nvPr>
        </p:nvSpPr>
        <p:spPr>
          <a:xfrm>
            <a:off x="571689" y="457200"/>
            <a:ext cx="11018520" cy="553998"/>
          </a:xfrm>
        </p:spPr>
        <p:txBody>
          <a:bodyPr/>
          <a:lstStyle/>
          <a:p>
            <a:r>
              <a:rPr lang="en-US"/>
              <a:t>Building the framework</a:t>
            </a:r>
          </a:p>
        </p:txBody>
      </p:sp>
      <p:grpSp>
        <p:nvGrpSpPr>
          <p:cNvPr id="7" name="Group 6" descr="Ready">
            <a:extLst>
              <a:ext uri="{FF2B5EF4-FFF2-40B4-BE49-F238E27FC236}">
                <a16:creationId xmlns:a16="http://schemas.microsoft.com/office/drawing/2014/main" id="{59C5EE6D-252C-4A95-9DC8-AA744CD7C63C}"/>
              </a:ext>
            </a:extLst>
          </p:cNvPr>
          <p:cNvGrpSpPr/>
          <p:nvPr/>
        </p:nvGrpSpPr>
        <p:grpSpPr>
          <a:xfrm>
            <a:off x="6163366" y="2901128"/>
            <a:ext cx="2323170" cy="827144"/>
            <a:chOff x="6335567" y="2909875"/>
            <a:chExt cx="2323170" cy="827144"/>
          </a:xfrm>
        </p:grpSpPr>
        <p:sp>
          <p:nvSpPr>
            <p:cNvPr id="42" name="Rectangle: Rounded Corners 41">
              <a:extLst>
                <a:ext uri="{FF2B5EF4-FFF2-40B4-BE49-F238E27FC236}">
                  <a16:creationId xmlns:a16="http://schemas.microsoft.com/office/drawing/2014/main" id="{15F1A96D-085B-4552-903A-0AD8160295C0}"/>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D2EEF03B-D5BB-4359-96E6-5DD528BD30BF}"/>
                </a:ext>
              </a:extLst>
            </p:cNvPr>
            <p:cNvSpPr txBox="1"/>
            <p:nvPr/>
          </p:nvSpPr>
          <p:spPr>
            <a:xfrm>
              <a:off x="6335567" y="3136995"/>
              <a:ext cx="2323170" cy="369332"/>
            </a:xfrm>
            <a:prstGeom prst="rect">
              <a:avLst/>
            </a:prstGeom>
            <a:noFill/>
            <a:ln>
              <a:noFill/>
            </a:ln>
          </p:spPr>
          <p:txBody>
            <a:bodyPr rot="0" spcFirstLastPara="0" vertOverflow="overflow" horzOverflow="overflow" vert="horz" wrap="square" lIns="73152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Ready</a:t>
              </a:r>
              <a:endParaRPr kumimoji="0" lang="en-US" sz="1800" b="1"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endParaRPr>
            </a:p>
          </p:txBody>
        </p:sp>
        <p:sp>
          <p:nvSpPr>
            <p:cNvPr id="30" name="check 3" title="Icon of a checkmark with a circle around it">
              <a:extLst>
                <a:ext uri="{FF2B5EF4-FFF2-40B4-BE49-F238E27FC236}">
                  <a16:creationId xmlns:a16="http://schemas.microsoft.com/office/drawing/2014/main" id="{17609638-3693-4D26-A7A0-B66B74B8FD8F}"/>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 name="Group 10" descr="Plan">
            <a:extLst>
              <a:ext uri="{FF2B5EF4-FFF2-40B4-BE49-F238E27FC236}">
                <a16:creationId xmlns:a16="http://schemas.microsoft.com/office/drawing/2014/main" id="{F8A9C322-29D3-4D01-AFEB-E95BAE1FB0EB}"/>
              </a:ext>
            </a:extLst>
          </p:cNvPr>
          <p:cNvGrpSpPr/>
          <p:nvPr/>
        </p:nvGrpSpPr>
        <p:grpSpPr>
          <a:xfrm>
            <a:off x="3735685" y="2901128"/>
            <a:ext cx="2345264" cy="827144"/>
            <a:chOff x="3735685" y="2901128"/>
            <a:chExt cx="2345264" cy="827144"/>
          </a:xfrm>
        </p:grpSpPr>
        <p:sp>
          <p:nvSpPr>
            <p:cNvPr id="39" name="Rectangle: Rounded Corners 38">
              <a:extLst>
                <a:ext uri="{FF2B5EF4-FFF2-40B4-BE49-F238E27FC236}">
                  <a16:creationId xmlns:a16="http://schemas.microsoft.com/office/drawing/2014/main" id="{C6E0AA4D-A35B-4AA9-9BE1-7B59DB169C81}"/>
                </a:ext>
              </a:extLst>
            </p:cNvPr>
            <p:cNvSpPr/>
            <p:nvPr/>
          </p:nvSpPr>
          <p:spPr>
            <a:xfrm>
              <a:off x="3735685"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03B8363C-4DF1-498C-AEC6-C2E73106883F}"/>
                </a:ext>
              </a:extLst>
            </p:cNvPr>
            <p:cNvSpPr txBox="1"/>
            <p:nvPr/>
          </p:nvSpPr>
          <p:spPr>
            <a:xfrm>
              <a:off x="3762800" y="3124536"/>
              <a:ext cx="2318149" cy="369332"/>
            </a:xfrm>
            <a:prstGeom prst="rect">
              <a:avLst/>
            </a:prstGeom>
            <a:noFill/>
          </p:spPr>
          <p:txBody>
            <a:bodyPr rot="0" spcFirstLastPara="0" vertOverflow="overflow" horzOverflow="overflow" vert="horz" wrap="square" lIns="73152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Plan</a:t>
              </a:r>
              <a:endParaRPr kumimoji="0" lang="en-US" sz="1800" b="1"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endParaRPr>
            </a:p>
          </p:txBody>
        </p:sp>
        <p:sp>
          <p:nvSpPr>
            <p:cNvPr id="32" name="BulletedList_E8FD" title="Icon of a bulleted list">
              <a:extLst>
                <a:ext uri="{FF2B5EF4-FFF2-40B4-BE49-F238E27FC236}">
                  <a16:creationId xmlns:a16="http://schemas.microsoft.com/office/drawing/2014/main" id="{D7A218C9-52C8-4435-9099-FFD50BCE66D6}"/>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 name="Group 8" descr="Adpot">
            <a:extLst>
              <a:ext uri="{FF2B5EF4-FFF2-40B4-BE49-F238E27FC236}">
                <a16:creationId xmlns:a16="http://schemas.microsoft.com/office/drawing/2014/main" id="{D407E124-B1C8-48A5-A446-B425CA60592A}"/>
              </a:ext>
            </a:extLst>
          </p:cNvPr>
          <p:cNvGrpSpPr/>
          <p:nvPr/>
        </p:nvGrpSpPr>
        <p:grpSpPr>
          <a:xfrm>
            <a:off x="8653059" y="2901128"/>
            <a:ext cx="2280155" cy="827144"/>
            <a:chOff x="9006021" y="2909875"/>
            <a:chExt cx="2280155" cy="827144"/>
          </a:xfrm>
        </p:grpSpPr>
        <p:sp>
          <p:nvSpPr>
            <p:cNvPr id="45" name="Rectangle: Rounded Corners 44">
              <a:extLst>
                <a:ext uri="{FF2B5EF4-FFF2-40B4-BE49-F238E27FC236}">
                  <a16:creationId xmlns:a16="http://schemas.microsoft.com/office/drawing/2014/main" id="{99C96190-B0E4-4C4B-82F4-CADBEAFBC74A}"/>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66BBBAD5-8118-48C2-960E-6137894BD955}"/>
                </a:ext>
              </a:extLst>
            </p:cNvPr>
            <p:cNvSpPr/>
            <p:nvPr/>
          </p:nvSpPr>
          <p:spPr>
            <a:xfrm>
              <a:off x="9010638" y="3136995"/>
              <a:ext cx="2275538" cy="369332"/>
            </a:xfrm>
            <a:prstGeom prst="rect">
              <a:avLst/>
            </a:prstGeom>
          </p:spPr>
          <p:txBody>
            <a:bodyPr vert="horz" wrap="square" lIns="731520" tIns="0" rIns="0" bIns="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4" name="arrow_3" title="Icon of an arrow pointing down at a line">
              <a:extLst>
                <a:ext uri="{FF2B5EF4-FFF2-40B4-BE49-F238E27FC236}">
                  <a16:creationId xmlns:a16="http://schemas.microsoft.com/office/drawing/2014/main" id="{F3C4E7C5-44BF-43EC-A28E-EBD1F4D7E182}"/>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2" name="Group 11" descr="Define Strategy">
            <a:extLst>
              <a:ext uri="{FF2B5EF4-FFF2-40B4-BE49-F238E27FC236}">
                <a16:creationId xmlns:a16="http://schemas.microsoft.com/office/drawing/2014/main" id="{3DD5C51A-748A-494D-8FE5-8F27E0F0F0D0}"/>
              </a:ext>
            </a:extLst>
          </p:cNvPr>
          <p:cNvGrpSpPr/>
          <p:nvPr/>
        </p:nvGrpSpPr>
        <p:grpSpPr>
          <a:xfrm>
            <a:off x="1113858" y="2743200"/>
            <a:ext cx="2318149" cy="1143000"/>
            <a:chOff x="1113858" y="2743200"/>
            <a:chExt cx="2318149" cy="1143000"/>
          </a:xfrm>
        </p:grpSpPr>
        <p:sp>
          <p:nvSpPr>
            <p:cNvPr id="46" name="Rectangle: Rounded Corners 45">
              <a:extLst>
                <a:ext uri="{FF2B5EF4-FFF2-40B4-BE49-F238E27FC236}">
                  <a16:creationId xmlns:a16="http://schemas.microsoft.com/office/drawing/2014/main" id="{C4DC8D3A-E267-4FE8-9C47-0F2707BA2626}"/>
                </a:ext>
                <a:ext uri="{C183D7F6-B498-43B3-948B-1728B52AA6E4}">
                  <adec:decorative xmlns:adec="http://schemas.microsoft.com/office/drawing/2017/decorative" val="0"/>
                </a:ext>
              </a:extLst>
            </p:cNvPr>
            <p:cNvSpPr/>
            <p:nvPr/>
          </p:nvSpPr>
          <p:spPr>
            <a:xfrm>
              <a:off x="1122920" y="2743200"/>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plan" title="Icon of a circle with an arrow projecting from it between two exes">
              <a:extLst>
                <a:ext uri="{FF2B5EF4-FFF2-40B4-BE49-F238E27FC236}">
                  <a16:creationId xmlns:a16="http://schemas.microsoft.com/office/drawing/2014/main" id="{1F700344-728F-483D-B9E9-3B17A56EAD0D}"/>
                </a:ext>
              </a:extLst>
            </p:cNvPr>
            <p:cNvSpPr>
              <a:spLocks noChangeAspect="1" noEditPoints="1"/>
            </p:cNvSpPr>
            <p:nvPr/>
          </p:nvSpPr>
          <p:spPr bwMode="auto">
            <a:xfrm>
              <a:off x="1328629" y="3150035"/>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7" name="TextBox 46">
              <a:extLst>
                <a:ext uri="{FF2B5EF4-FFF2-40B4-BE49-F238E27FC236}">
                  <a16:creationId xmlns:a16="http://schemas.microsoft.com/office/drawing/2014/main" id="{75CAC6A8-CD7D-493A-A104-909AFD3220C3}"/>
                </a:ext>
              </a:extLst>
            </p:cNvPr>
            <p:cNvSpPr txBox="1"/>
            <p:nvPr/>
          </p:nvSpPr>
          <p:spPr>
            <a:xfrm>
              <a:off x="1113858" y="3110033"/>
              <a:ext cx="2318149" cy="369332"/>
            </a:xfrm>
            <a:prstGeom prst="rect">
              <a:avLst/>
            </a:prstGeom>
            <a:noFill/>
          </p:spPr>
          <p:txBody>
            <a:bodyPr rot="0" spcFirstLastPara="0" vertOverflow="overflow" horzOverflow="overflow" vert="horz" wrap="square" lIns="73152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Strategy </a:t>
              </a:r>
            </a:p>
          </p:txBody>
        </p:sp>
      </p:grpSp>
      <p:sp>
        <p:nvSpPr>
          <p:cNvPr id="50" name="Rectangle: Rounded Corners 49">
            <a:extLst>
              <a:ext uri="{FF2B5EF4-FFF2-40B4-BE49-F238E27FC236}">
                <a16:creationId xmlns:a16="http://schemas.microsoft.com/office/drawing/2014/main" id="{6D40E5FE-5E07-4F03-81D3-0B2AADF3FCDB}"/>
              </a:ext>
              <a:ext uri="{C183D7F6-B498-43B3-948B-1728B52AA6E4}">
                <adec:decorative xmlns:adec="http://schemas.microsoft.com/office/drawing/2017/decorative" val="1"/>
              </a:ext>
            </a:extLst>
          </p:cNvPr>
          <p:cNvSpPr/>
          <p:nvPr/>
        </p:nvSpPr>
        <p:spPr>
          <a:xfrm>
            <a:off x="4801053" y="4207439"/>
            <a:ext cx="5066846" cy="1143000"/>
          </a:xfrm>
          <a:prstGeom prst="roundRect">
            <a:avLst>
              <a:gd name="adj" fmla="val 2546"/>
            </a:avLst>
          </a:pr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7" name="Group 16" descr="Manage">
            <a:extLst>
              <a:ext uri="{FF2B5EF4-FFF2-40B4-BE49-F238E27FC236}">
                <a16:creationId xmlns:a16="http://schemas.microsoft.com/office/drawing/2014/main" id="{956FC49F-B1E8-482F-9B9C-4A55E61B85CC}"/>
              </a:ext>
            </a:extLst>
          </p:cNvPr>
          <p:cNvGrpSpPr/>
          <p:nvPr/>
        </p:nvGrpSpPr>
        <p:grpSpPr>
          <a:xfrm>
            <a:off x="7376083" y="4365367"/>
            <a:ext cx="2326559" cy="827144"/>
            <a:chOff x="6147968" y="5454930"/>
            <a:chExt cx="2326559" cy="827144"/>
          </a:xfrm>
        </p:grpSpPr>
        <p:sp>
          <p:nvSpPr>
            <p:cNvPr id="52" name="Rectangle: Rounded Corners 51">
              <a:extLst>
                <a:ext uri="{FF2B5EF4-FFF2-40B4-BE49-F238E27FC236}">
                  <a16:creationId xmlns:a16="http://schemas.microsoft.com/office/drawing/2014/main" id="{05AF9F98-D244-49D1-B287-82C38A0F6FF3}"/>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rackers_EADF_bidi" title="Icon of a clipboard with a checklist on it">
              <a:extLst>
                <a:ext uri="{FF2B5EF4-FFF2-40B4-BE49-F238E27FC236}">
                  <a16:creationId xmlns:a16="http://schemas.microsoft.com/office/drawing/2014/main" id="{83D09068-5A75-4A5D-AFD6-0013A1FB277B}"/>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C3632FBD-91A0-40C2-BD07-4D45C44F0318}"/>
                </a:ext>
              </a:extLst>
            </p:cNvPr>
            <p:cNvSpPr txBox="1"/>
            <p:nvPr/>
          </p:nvSpPr>
          <p:spPr>
            <a:xfrm>
              <a:off x="6147968" y="5695972"/>
              <a:ext cx="2323170" cy="369332"/>
            </a:xfrm>
            <a:prstGeom prst="rect">
              <a:avLst/>
            </a:prstGeom>
            <a:noFill/>
            <a:ln>
              <a:noFill/>
            </a:ln>
          </p:spPr>
          <p:txBody>
            <a:bodyPr rot="0" spcFirstLastPara="0" vertOverflow="overflow" horzOverflow="overflow" vert="horz" wrap="square" lIns="73152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Manage</a:t>
              </a:r>
            </a:p>
          </p:txBody>
        </p:sp>
      </p:grpSp>
      <p:grpSp>
        <p:nvGrpSpPr>
          <p:cNvPr id="21" name="Group 20" descr="Govern">
            <a:extLst>
              <a:ext uri="{FF2B5EF4-FFF2-40B4-BE49-F238E27FC236}">
                <a16:creationId xmlns:a16="http://schemas.microsoft.com/office/drawing/2014/main" id="{5E9EF122-013E-4792-8A9A-7445CC251265}"/>
              </a:ext>
            </a:extLst>
          </p:cNvPr>
          <p:cNvGrpSpPr/>
          <p:nvPr/>
        </p:nvGrpSpPr>
        <p:grpSpPr>
          <a:xfrm>
            <a:off x="4936925" y="4365367"/>
            <a:ext cx="2318149" cy="827144"/>
            <a:chOff x="3708810" y="5454930"/>
            <a:chExt cx="2318149" cy="827144"/>
          </a:xfrm>
        </p:grpSpPr>
        <p:sp>
          <p:nvSpPr>
            <p:cNvPr id="56" name="Rectangle: Rounded Corners 55">
              <a:extLst>
                <a:ext uri="{FF2B5EF4-FFF2-40B4-BE49-F238E27FC236}">
                  <a16:creationId xmlns:a16="http://schemas.microsoft.com/office/drawing/2014/main" id="{A0F52140-DA86-4A55-ADF2-94BAEE26BD5D}"/>
                </a:ext>
              </a:extLst>
            </p:cNvPr>
            <p:cNvSpPr/>
            <p:nvPr/>
          </p:nvSpPr>
          <p:spPr>
            <a:xfrm>
              <a:off x="3735685"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Org_ECA6" title="Icon of three boxes in a bracket chart">
              <a:extLst>
                <a:ext uri="{FF2B5EF4-FFF2-40B4-BE49-F238E27FC236}">
                  <a16:creationId xmlns:a16="http://schemas.microsoft.com/office/drawing/2014/main" id="{62FFD3A5-1D32-4442-9E8E-254D1767889A}"/>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7" name="TextBox 56">
              <a:extLst>
                <a:ext uri="{FF2B5EF4-FFF2-40B4-BE49-F238E27FC236}">
                  <a16:creationId xmlns:a16="http://schemas.microsoft.com/office/drawing/2014/main" id="{87991DB5-B497-48E4-9727-32FCB8FDD00E}"/>
                </a:ext>
              </a:extLst>
            </p:cNvPr>
            <p:cNvSpPr txBox="1"/>
            <p:nvPr/>
          </p:nvSpPr>
          <p:spPr>
            <a:xfrm>
              <a:off x="3708810" y="5683836"/>
              <a:ext cx="2318149" cy="369332"/>
            </a:xfrm>
            <a:prstGeom prst="rect">
              <a:avLst/>
            </a:prstGeom>
            <a:noFill/>
          </p:spPr>
          <p:txBody>
            <a:bodyPr rot="0" spcFirstLastPara="0" vertOverflow="overflow" horzOverflow="overflow" vert="horz" wrap="square" lIns="73152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Govern</a:t>
              </a:r>
            </a:p>
          </p:txBody>
        </p:sp>
      </p:grpSp>
      <p:cxnSp>
        <p:nvCxnSpPr>
          <p:cNvPr id="3" name="Straight Arrow Connector 2">
            <a:extLst>
              <a:ext uri="{FF2B5EF4-FFF2-40B4-BE49-F238E27FC236}">
                <a16:creationId xmlns:a16="http://schemas.microsoft.com/office/drawing/2014/main" id="{C003566E-3E6E-42B6-BD3B-30356E135018}"/>
              </a:ext>
              <a:ext uri="{C183D7F6-B498-43B3-948B-1728B52AA6E4}">
                <adec:decorative xmlns:adec="http://schemas.microsoft.com/office/drawing/2017/decorative" val="1"/>
              </a:ext>
            </a:extLst>
          </p:cNvPr>
          <p:cNvCxnSpPr>
            <a:stCxn id="50" idx="3"/>
          </p:cNvCxnSpPr>
          <p:nvPr/>
        </p:nvCxnSpPr>
        <p:spPr>
          <a:xfrm flipV="1">
            <a:off x="9867899" y="4772025"/>
            <a:ext cx="1304926" cy="6914"/>
          </a:xfrm>
          <a:prstGeom prst="straightConnector1">
            <a:avLst/>
          </a:prstGeom>
          <a:solidFill>
            <a:schemeClr val="bg1"/>
          </a:solidFill>
          <a:ln w="25400">
            <a:solidFill>
              <a:schemeClr val="tx2"/>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6" name="Straight Arrow Connector 5">
            <a:extLst>
              <a:ext uri="{FF2B5EF4-FFF2-40B4-BE49-F238E27FC236}">
                <a16:creationId xmlns:a16="http://schemas.microsoft.com/office/drawing/2014/main" id="{5A6E7C6E-351F-42A3-8807-C10F20352A8B}"/>
              </a:ext>
              <a:ext uri="{C183D7F6-B498-43B3-948B-1728B52AA6E4}">
                <adec:decorative xmlns:adec="http://schemas.microsoft.com/office/drawing/2017/decorative" val="1"/>
              </a:ext>
            </a:extLst>
          </p:cNvPr>
          <p:cNvCxnSpPr>
            <a:stCxn id="50" idx="1"/>
          </p:cNvCxnSpPr>
          <p:nvPr/>
        </p:nvCxnSpPr>
        <p:spPr>
          <a:xfrm flipH="1">
            <a:off x="3673928" y="4778939"/>
            <a:ext cx="1127125" cy="12136"/>
          </a:xfrm>
          <a:prstGeom prst="straightConnector1">
            <a:avLst/>
          </a:prstGeom>
          <a:solidFill>
            <a:schemeClr val="bg1"/>
          </a:solidFill>
          <a:ln w="25400">
            <a:solidFill>
              <a:schemeClr val="tx2"/>
            </a:solidFill>
            <a:tail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35984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0"/>
                                  </p:stCondLst>
                                  <p:childTnLst>
                                    <p:animMotion origin="layout" path="M 1.66667E-6 0.01991 L 1.66667E-6 -3.33333E-6 " pathEditMode="relative" rAng="0" ptsTypes="AA">
                                      <p:cBhvr>
                                        <p:cTn id="9" dur="600" fill="hold"/>
                                        <p:tgtEl>
                                          <p:spTgt spid="12"/>
                                        </p:tgtEl>
                                        <p:attrNameLst>
                                          <p:attrName>ppt_x</p:attrName>
                                          <p:attrName>ppt_y</p:attrName>
                                        </p:attrNameLst>
                                      </p:cBhvr>
                                      <p:rCtr x="0" y="-995"/>
                                    </p:animMotion>
                                  </p:childTnLst>
                                </p:cTn>
                              </p:par>
                              <p:par>
                                <p:cTn id="10" presetID="10" presetClass="entr" presetSubtype="0" fill="hold"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250"/>
                                  </p:stCondLst>
                                  <p:childTnLst>
                                    <p:animMotion origin="layout" path="M 2.08333E-7 0.01991 L 2.08333E-7 -3.33333E-6 " pathEditMode="relative" rAng="0" ptsTypes="AA">
                                      <p:cBhvr>
                                        <p:cTn id="14" dur="600" fill="hold"/>
                                        <p:tgtEl>
                                          <p:spTgt spid="11"/>
                                        </p:tgtEl>
                                        <p:attrNameLst>
                                          <p:attrName>ppt_x</p:attrName>
                                          <p:attrName>ppt_y</p:attrName>
                                        </p:attrNameLst>
                                      </p:cBhvr>
                                      <p:rCtr x="0" y="-995"/>
                                    </p:animMotion>
                                  </p:childTnLst>
                                </p:cTn>
                              </p:par>
                              <p:par>
                                <p:cTn id="15" presetID="10" presetClass="entr" presetSubtype="0" fill="hold" nodeType="withEffect">
                                  <p:stCondLst>
                                    <p:cond delay="50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42" presetClass="path" presetSubtype="0" decel="100000" fill="hold" nodeType="withEffect">
                                  <p:stCondLst>
                                    <p:cond delay="500"/>
                                  </p:stCondLst>
                                  <p:childTnLst>
                                    <p:animMotion origin="layout" path="M -1.04167E-6 0.01991 L -1.04167E-6 7.40741E-7 " pathEditMode="relative" rAng="0" ptsTypes="AA">
                                      <p:cBhvr>
                                        <p:cTn id="19" dur="600" fill="hold"/>
                                        <p:tgtEl>
                                          <p:spTgt spid="21"/>
                                        </p:tgtEl>
                                        <p:attrNameLst>
                                          <p:attrName>ppt_x</p:attrName>
                                          <p:attrName>ppt_y</p:attrName>
                                        </p:attrNameLst>
                                      </p:cBhvr>
                                      <p:rCtr x="0" y="-995"/>
                                    </p:animMotion>
                                  </p:childTnLst>
                                </p:cTn>
                              </p:par>
                              <p:par>
                                <p:cTn id="20" presetID="10" presetClass="entr" presetSubtype="0" fill="hold" nodeType="withEffect">
                                  <p:stCondLst>
                                    <p:cond delay="7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750"/>
                                  </p:stCondLst>
                                  <p:childTnLst>
                                    <p:animMotion origin="layout" path="M 2.08333E-7 0.01991 L 2.08333E-7 -3.33333E-6 " pathEditMode="relative" rAng="0" ptsTypes="AA">
                                      <p:cBhvr>
                                        <p:cTn id="24" dur="600" fill="hold"/>
                                        <p:tgtEl>
                                          <p:spTgt spid="7"/>
                                        </p:tgtEl>
                                        <p:attrNameLst>
                                          <p:attrName>ppt_x</p:attrName>
                                          <p:attrName>ppt_y</p:attrName>
                                        </p:attrNameLst>
                                      </p:cBhvr>
                                      <p:rCtr x="0" y="-995"/>
                                    </p:animMotion>
                                  </p:childTnLst>
                                </p:cTn>
                              </p:par>
                              <p:par>
                                <p:cTn id="25" presetID="10" presetClass="entr" presetSubtype="0" fill="hold" nodeType="withEffect">
                                  <p:stCondLst>
                                    <p:cond delay="1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nodeType="withEffect">
                                  <p:stCondLst>
                                    <p:cond delay="1000"/>
                                  </p:stCondLst>
                                  <p:childTnLst>
                                    <p:animMotion origin="layout" path="M 2.08333E-7 0.01991 L 2.08333E-7 -3.33333E-6 " pathEditMode="relative" rAng="0" ptsTypes="AA">
                                      <p:cBhvr>
                                        <p:cTn id="29" dur="600" fill="hold"/>
                                        <p:tgtEl>
                                          <p:spTgt spid="9"/>
                                        </p:tgtEl>
                                        <p:attrNameLst>
                                          <p:attrName>ppt_x</p:attrName>
                                          <p:attrName>ppt_y</p:attrName>
                                        </p:attrNameLst>
                                      </p:cBhvr>
                                      <p:rCtr x="0" y="-995"/>
                                    </p:animMotion>
                                  </p:childTnLst>
                                </p:cTn>
                              </p:par>
                              <p:par>
                                <p:cTn id="30" presetID="10" presetClass="entr" presetSubtype="0" fill="hold" nodeType="withEffect">
                                  <p:stCondLst>
                                    <p:cond delay="125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42" presetClass="path" presetSubtype="0" decel="100000" fill="hold" nodeType="withEffect">
                                  <p:stCondLst>
                                    <p:cond delay="1250"/>
                                  </p:stCondLst>
                                  <p:childTnLst>
                                    <p:animMotion origin="layout" path="M -3.54167E-6 0.01991 L -3.54167E-6 7.40741E-7 " pathEditMode="relative" rAng="0" ptsTypes="AA">
                                      <p:cBhvr>
                                        <p:cTn id="34" dur="600" fill="hold"/>
                                        <p:tgtEl>
                                          <p:spTgt spid="17"/>
                                        </p:tgtEl>
                                        <p:attrNameLst>
                                          <p:attrName>ppt_x</p:attrName>
                                          <p:attrName>ppt_y</p:attrName>
                                        </p:attrNameLst>
                                      </p:cBhvr>
                                      <p:rCtr x="0" y="-995"/>
                                    </p:animMotion>
                                  </p:childTnLst>
                                </p:cTn>
                              </p:par>
                              <p:par>
                                <p:cTn id="35" presetID="10" presetClass="entr" presetSubtype="0" fill="hold" grpId="0" nodeType="withEffect">
                                  <p:stCondLst>
                                    <p:cond delay="175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grpId="0" nodeType="withEffect">
                                  <p:stCondLst>
                                    <p:cond delay="175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22" presetClass="entr" presetSubtype="8" fill="hold" nodeType="withEffect">
                                  <p:stCondLst>
                                    <p:cond delay="2000"/>
                                  </p:stCondLst>
                                  <p:childTnLst>
                                    <p:set>
                                      <p:cBhvr>
                                        <p:cTn id="42" dur="1" fill="hold">
                                          <p:stCondLst>
                                            <p:cond delay="0"/>
                                          </p:stCondLst>
                                        </p:cTn>
                                        <p:tgtEl>
                                          <p:spTgt spid="3"/>
                                        </p:tgtEl>
                                        <p:attrNameLst>
                                          <p:attrName>style.visibility</p:attrName>
                                        </p:attrNameLst>
                                      </p:cBhvr>
                                      <p:to>
                                        <p:strVal val="visible"/>
                                      </p:to>
                                    </p:set>
                                    <p:animEffect transition="in" filter="wipe(left)">
                                      <p:cBhvr>
                                        <p:cTn id="43" dur="500"/>
                                        <p:tgtEl>
                                          <p:spTgt spid="3"/>
                                        </p:tgtEl>
                                      </p:cBhvr>
                                    </p:animEffect>
                                  </p:childTnLst>
                                </p:cTn>
                              </p:par>
                              <p:par>
                                <p:cTn id="44" presetID="22" presetClass="entr" presetSubtype="2" fill="hold" nodeType="withEffect">
                                  <p:stCondLst>
                                    <p:cond delay="2000"/>
                                  </p:stCondLst>
                                  <p:childTnLst>
                                    <p:set>
                                      <p:cBhvr>
                                        <p:cTn id="45" dur="1" fill="hold">
                                          <p:stCondLst>
                                            <p:cond delay="0"/>
                                          </p:stCondLst>
                                        </p:cTn>
                                        <p:tgtEl>
                                          <p:spTgt spid="6"/>
                                        </p:tgtEl>
                                        <p:attrNameLst>
                                          <p:attrName>style.visibility</p:attrName>
                                        </p:attrNameLst>
                                      </p:cBhvr>
                                      <p:to>
                                        <p:strVal val="visible"/>
                                      </p:to>
                                    </p:set>
                                    <p:animEffect transition="in" filter="wipe(right)">
                                      <p:cBhvr>
                                        <p:cTn id="4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5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505671C3-E3C0-4A2D-B4A9-3F28CAAA59E3}"/>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Motivations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Executive mandate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DC Exit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Merger and acquisitions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Cost savings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Optimization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Agility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Tech capabilities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Market demands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Geo expansion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Migration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Innovation</a:t>
            </a:r>
          </a:p>
        </p:txBody>
      </p:sp>
      <p:sp>
        <p:nvSpPr>
          <p:cNvPr id="2" name="Title 1">
            <a:extLst>
              <a:ext uri="{FF2B5EF4-FFF2-40B4-BE49-F238E27FC236}">
                <a16:creationId xmlns:a16="http://schemas.microsoft.com/office/drawing/2014/main" id="{BA87EC36-47C7-42DE-8E9E-CBA2B33C60DB}"/>
              </a:ext>
            </a:extLst>
          </p:cNvPr>
          <p:cNvSpPr>
            <a:spLocks noGrp="1"/>
          </p:cNvSpPr>
          <p:nvPr>
            <p:ph type="title"/>
          </p:nvPr>
        </p:nvSpPr>
        <p:spPr/>
        <p:txBody>
          <a:bodyPr/>
          <a:lstStyle/>
          <a:p>
            <a:r>
              <a:rPr lang="en-US"/>
              <a:t>Define strategy</a:t>
            </a:r>
          </a:p>
        </p:txBody>
      </p:sp>
      <p:sp>
        <p:nvSpPr>
          <p:cNvPr id="12" name="Freeform: Shape 11">
            <a:extLst>
              <a:ext uri="{FF2B5EF4-FFF2-40B4-BE49-F238E27FC236}">
                <a16:creationId xmlns:a16="http://schemas.microsoft.com/office/drawing/2014/main" id="{F99C9DC6-A8EA-4E13-B6EF-702D426F8BF1}"/>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outcomes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Fiscal: </a:t>
            </a:r>
            <a:r>
              <a:rPr kumimoji="0" lang="en-US" sz="1400" b="0" i="0" u="none" strike="noStrike" kern="1200" cap="none" spc="0" normalizeH="0" baseline="0" noProof="0">
                <a:ln>
                  <a:noFill/>
                </a:ln>
                <a:solidFill>
                  <a:srgbClr val="FFFFFF"/>
                </a:solidFill>
                <a:effectLst/>
                <a:uLnTx/>
                <a:uFillTx/>
                <a:latin typeface="Segoe UI"/>
                <a:ea typeface="+mn-ea"/>
                <a:cs typeface="+mn-cs"/>
              </a:rPr>
              <a:t>revenue, cost, profit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Agility: </a:t>
            </a:r>
            <a:r>
              <a:rPr kumimoji="0" lang="en-US" sz="1400" b="0" i="0" u="none" strike="noStrike" kern="1200" cap="none" spc="0" normalizeH="0" baseline="0" noProof="0">
                <a:ln>
                  <a:noFill/>
                </a:ln>
                <a:solidFill>
                  <a:srgbClr val="FFFFFF"/>
                </a:solidFill>
                <a:effectLst/>
                <a:uLnTx/>
                <a:uFillTx/>
                <a:latin typeface="Segoe UI"/>
                <a:ea typeface="+mn-ea"/>
                <a:cs typeface="+mn-cs"/>
              </a:rPr>
              <a:t>timer to market, provisioning,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Reach: </a:t>
            </a:r>
            <a:r>
              <a:rPr kumimoji="0" lang="en-US" sz="1400" b="0" i="0" u="none" strike="noStrike" kern="1200" cap="none" spc="0" normalizeH="0" baseline="0" noProof="0">
                <a:ln>
                  <a:noFill/>
                </a:ln>
                <a:solidFill>
                  <a:srgbClr val="FFFFFF"/>
                </a:solidFill>
                <a:effectLst/>
                <a:uLnTx/>
                <a:uFillTx/>
                <a:latin typeface="Segoe UI"/>
                <a:ea typeface="+mn-ea"/>
                <a:cs typeface="+mn-cs"/>
              </a:rPr>
              <a:t>global access, sovereignty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Customer engagement: </a:t>
            </a:r>
            <a:r>
              <a:rPr kumimoji="0" lang="en-US" sz="1400" b="0" i="0" u="none" strike="noStrike" kern="1200" cap="none" spc="0" normalizeH="0" baseline="0" noProof="0">
                <a:ln>
                  <a:noFill/>
                </a:ln>
                <a:solidFill>
                  <a:srgbClr val="FFFFFF"/>
                </a:solidFill>
                <a:effectLst/>
                <a:uLnTx/>
                <a:uFillTx/>
                <a:latin typeface="Segoe UI"/>
                <a:ea typeface="+mn-ea"/>
                <a:cs typeface="+mn-cs"/>
              </a:rPr>
              <a:t>cycle time, from request</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to release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Performance: </a:t>
            </a:r>
            <a:r>
              <a:rPr kumimoji="0" lang="en-US" sz="1400" b="0" i="0" u="none" strike="noStrike" kern="1200" cap="none" spc="0" normalizeH="0" baseline="0" noProof="0">
                <a:ln>
                  <a:noFill/>
                </a:ln>
                <a:solidFill>
                  <a:srgbClr val="FFFFFF"/>
                </a:solidFill>
                <a:effectLst/>
                <a:uLnTx/>
                <a:uFillTx/>
                <a:latin typeface="Segoe UI"/>
                <a:ea typeface="+mn-ea"/>
                <a:cs typeface="+mn-cs"/>
              </a:rPr>
              <a:t>SLAs, Downtime, operations, reliability</a:t>
            </a:r>
          </a:p>
        </p:txBody>
      </p:sp>
      <p:sp>
        <p:nvSpPr>
          <p:cNvPr id="14" name="Freeform: Shape 13">
            <a:extLst>
              <a:ext uri="{FF2B5EF4-FFF2-40B4-BE49-F238E27FC236}">
                <a16:creationId xmlns:a16="http://schemas.microsoft.com/office/drawing/2014/main" id="{6AD5E15A-B0C6-4B4C-BE47-C54D7BFD9DD8}"/>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justification</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case: </a:t>
            </a:r>
            <a:r>
              <a:rPr kumimoji="0" lang="en-US" sz="1400" b="0" i="0" u="none" strike="noStrike" kern="1200" cap="none" spc="0" normalizeH="0" baseline="0" noProof="0">
                <a:ln>
                  <a:noFill/>
                </a:ln>
                <a:solidFill>
                  <a:srgbClr val="FFFFFF"/>
                </a:solidFill>
                <a:effectLst/>
                <a:uLnTx/>
                <a:uFillTx/>
                <a:latin typeface="Segoe UI"/>
                <a:ea typeface="+mn-ea"/>
                <a:cs typeface="+mn-cs"/>
              </a:rPr>
              <a:t>the cloud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is not always cheaper, mirroring is not cloud, servers drive cost analysis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Financial model: </a:t>
            </a:r>
            <a:r>
              <a:rPr kumimoji="0" lang="en-US" sz="1400" b="0" i="0" u="none" strike="noStrike" kern="1200" cap="none" spc="0" normalizeH="0" baseline="0" noProof="0">
                <a:ln>
                  <a:noFill/>
                </a:ln>
                <a:solidFill>
                  <a:srgbClr val="FFFFFF"/>
                </a:solidFill>
                <a:effectLst/>
                <a:uLnTx/>
                <a:uFillTx/>
                <a:latin typeface="Segoe UI"/>
                <a:ea typeface="+mn-ea"/>
                <a:cs typeface="+mn-cs"/>
              </a:rPr>
              <a:t>Capex/</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err="1">
                <a:ln>
                  <a:noFill/>
                </a:ln>
                <a:solidFill>
                  <a:srgbClr val="FFFFFF"/>
                </a:solidFill>
                <a:effectLst/>
                <a:uLnTx/>
                <a:uFillTx/>
                <a:latin typeface="Segoe UI"/>
                <a:ea typeface="+mn-ea"/>
                <a:cs typeface="+mn-cs"/>
              </a:rPr>
              <a:t>Opex</a:t>
            </a:r>
            <a:r>
              <a:rPr kumimoji="0" lang="en-US" sz="1400" b="0" i="0" u="none" strike="noStrike" kern="1200" cap="none" spc="0" normalizeH="0" baseline="0" noProof="0">
                <a:ln>
                  <a:noFill/>
                </a:ln>
                <a:solidFill>
                  <a:srgbClr val="FFFFFF"/>
                </a:solidFill>
                <a:effectLst/>
                <a:uLnTx/>
                <a:uFillTx/>
                <a:latin typeface="Segoe UI"/>
                <a:ea typeface="+mn-ea"/>
                <a:cs typeface="+mn-cs"/>
              </a:rPr>
              <a:t>, ROI, gain, cost avoidance/reduction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accounting: </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cost center, procurement, profit center, revenue generating, chargeback</a:t>
            </a:r>
          </a:p>
        </p:txBody>
      </p:sp>
      <p:sp>
        <p:nvSpPr>
          <p:cNvPr id="16" name="Freeform: Shape 15">
            <a:extLst>
              <a:ext uri="{FF2B5EF4-FFF2-40B4-BE49-F238E27FC236}">
                <a16:creationId xmlns:a16="http://schemas.microsoft.com/office/drawing/2014/main" id="{568F034A-94E4-49C1-BE42-445EF51C5797}"/>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First project</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Business criteria: </a:t>
            </a:r>
            <a:r>
              <a:rPr kumimoji="0" lang="en-US" sz="1400" b="0" i="0" u="none" strike="noStrike" kern="1200" cap="none" spc="0" normalizeH="0" baseline="0" noProof="0">
                <a:ln>
                  <a:noFill/>
                </a:ln>
                <a:solidFill>
                  <a:srgbClr val="FFFFFF"/>
                </a:solidFill>
                <a:effectLst/>
                <a:uLnTx/>
                <a:uFillTx/>
                <a:latin typeface="Segoe UI"/>
                <a:ea typeface="+mn-ea"/>
                <a:cs typeface="+mn-cs"/>
              </a:rPr>
              <a:t>workload supported by a BDM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Technical criteria: </a:t>
            </a:r>
            <a:r>
              <a:rPr kumimoji="0" lang="en-US" sz="1400" b="0" i="0" u="none" strike="noStrike" kern="1200" cap="none" spc="0" normalizeH="0" baseline="0" noProof="0">
                <a:ln>
                  <a:noFill/>
                </a:ln>
                <a:solidFill>
                  <a:srgbClr val="FFFFFF"/>
                </a:solidFill>
                <a:effectLst/>
                <a:uLnTx/>
                <a:uFillTx/>
                <a:latin typeface="Segoe UI"/>
                <a:ea typeface="+mn-ea"/>
                <a:cs typeface="+mn-cs"/>
              </a:rPr>
              <a:t>minimum dependencies and test path, no governance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Current Team analysis</a:t>
            </a:r>
          </a:p>
        </p:txBody>
      </p:sp>
      <p:sp>
        <p:nvSpPr>
          <p:cNvPr id="3" name="Rectangle 2">
            <a:extLst>
              <a:ext uri="{FF2B5EF4-FFF2-40B4-BE49-F238E27FC236}">
                <a16:creationId xmlns:a16="http://schemas.microsoft.com/office/drawing/2014/main" id="{F8266CB7-6728-47A8-8AE3-5217C57835D7}"/>
              </a:ext>
            </a:extLst>
          </p:cNvPr>
          <p:cNvSpPr/>
          <p:nvPr/>
        </p:nvSpPr>
        <p:spPr>
          <a:xfrm>
            <a:off x="588263" y="1312500"/>
            <a:ext cx="6831432" cy="907171"/>
          </a:xfrm>
          <a:prstGeom prst="rect">
            <a:avLst/>
          </a:prstGeom>
        </p:spPr>
        <p:txBody>
          <a:bodyPr wrap="square" lIns="0">
            <a:spAutoFit/>
          </a:bodyPr>
          <a:lstStyle/>
          <a:p>
            <a:pPr lvl="0">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Documenting the cloud strategy will help </a:t>
            </a:r>
            <a:r>
              <a:rPr lang="en-US">
                <a:solidFill>
                  <a:srgbClr val="000000"/>
                </a:solidFill>
                <a:latin typeface="Segoe UI" panose="020B0502040204020203" pitchFamily="34" charset="0"/>
              </a:rPr>
              <a:t>business stakeholders </a:t>
            </a: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and technicians </a:t>
            </a:r>
            <a:r>
              <a:rPr lang="en-US">
                <a:solidFill>
                  <a:srgbClr val="000000"/>
                </a:solidFill>
                <a:latin typeface="Segoe UI" panose="020B0502040204020203" pitchFamily="34" charset="0"/>
              </a:rPr>
              <a:t>understand </a:t>
            </a: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the benefits the organization is pursuing by adopting the cloud. </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Rounded Corners 26">
            <a:extLst>
              <a:ext uri="{FF2B5EF4-FFF2-40B4-BE49-F238E27FC236}">
                <a16:creationId xmlns:a16="http://schemas.microsoft.com/office/drawing/2014/main" id="{B3429417-054D-4C0D-9F7E-D6F374EA2000}"/>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3C0EA319-3876-4A0C-8C67-DAFDD1A64086}"/>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575BCE76-9A59-4B8B-B398-F7C46F5E3EBD}"/>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AD25E879-5E79-4602-904D-C41FB16B7498}"/>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4" name="check 3" title="Icon of a checkmark with a circle around it">
              <a:extLst>
                <a:ext uri="{FF2B5EF4-FFF2-40B4-BE49-F238E27FC236}">
                  <a16:creationId xmlns:a16="http://schemas.microsoft.com/office/drawing/2014/main" id="{05F102C9-278B-4A35-89C8-7E2D1E2A1A0A}"/>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 name="Group 34" descr="Plan">
            <a:extLst>
              <a:ext uri="{FF2B5EF4-FFF2-40B4-BE49-F238E27FC236}">
                <a16:creationId xmlns:a16="http://schemas.microsoft.com/office/drawing/2014/main" id="{F72551D5-4358-4A9E-8BB7-46382F475550}"/>
              </a:ext>
            </a:extLst>
          </p:cNvPr>
          <p:cNvGrpSpPr/>
          <p:nvPr/>
        </p:nvGrpSpPr>
        <p:grpSpPr>
          <a:xfrm>
            <a:off x="8011157" y="395708"/>
            <a:ext cx="1226203" cy="437524"/>
            <a:chOff x="3716688" y="2901128"/>
            <a:chExt cx="2318149" cy="827144"/>
          </a:xfrm>
        </p:grpSpPr>
        <p:sp>
          <p:nvSpPr>
            <p:cNvPr id="36" name="Rectangle: Rounded Corners 35">
              <a:extLst>
                <a:ext uri="{FF2B5EF4-FFF2-40B4-BE49-F238E27FC236}">
                  <a16:creationId xmlns:a16="http://schemas.microsoft.com/office/drawing/2014/main" id="{5D4BF118-37A7-454F-9549-49A01F76D58D}"/>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50706349-1CF2-4BE9-A3D9-85AABA23B020}"/>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8" name="BulletedList_E8FD" title="Icon of a bulleted list">
              <a:extLst>
                <a:ext uri="{FF2B5EF4-FFF2-40B4-BE49-F238E27FC236}">
                  <a16:creationId xmlns:a16="http://schemas.microsoft.com/office/drawing/2014/main" id="{5787F845-CF3D-4830-BBC1-C2CC5FD2564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9" name="Group 38" descr="Adpot">
            <a:extLst>
              <a:ext uri="{FF2B5EF4-FFF2-40B4-BE49-F238E27FC236}">
                <a16:creationId xmlns:a16="http://schemas.microsoft.com/office/drawing/2014/main" id="{E6B8F3F0-2AE0-4812-B786-E6F80443138A}"/>
              </a:ext>
            </a:extLst>
          </p:cNvPr>
          <p:cNvGrpSpPr/>
          <p:nvPr/>
        </p:nvGrpSpPr>
        <p:grpSpPr>
          <a:xfrm>
            <a:off x="10622288" y="395708"/>
            <a:ext cx="1206105" cy="437524"/>
            <a:chOff x="9006021" y="2909875"/>
            <a:chExt cx="2280155" cy="827144"/>
          </a:xfrm>
        </p:grpSpPr>
        <p:sp>
          <p:nvSpPr>
            <p:cNvPr id="40" name="Rectangle: Rounded Corners 39">
              <a:extLst>
                <a:ext uri="{FF2B5EF4-FFF2-40B4-BE49-F238E27FC236}">
                  <a16:creationId xmlns:a16="http://schemas.microsoft.com/office/drawing/2014/main" id="{D9261EA2-1F1C-426E-B76F-E2264A97B5FF}"/>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D57F3D59-DEF6-4588-BBCC-05D11344562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42" name="arrow_3" title="Icon of an arrow pointing down at a line">
              <a:extLst>
                <a:ext uri="{FF2B5EF4-FFF2-40B4-BE49-F238E27FC236}">
                  <a16:creationId xmlns:a16="http://schemas.microsoft.com/office/drawing/2014/main" id="{0C66B6DB-19E7-4BD2-90E2-8E4B8B23504C}"/>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3" name="Group 42" descr="Define Strategy">
            <a:extLst>
              <a:ext uri="{FF2B5EF4-FFF2-40B4-BE49-F238E27FC236}">
                <a16:creationId xmlns:a16="http://schemas.microsoft.com/office/drawing/2014/main" id="{A4AD35A5-EF15-4293-881F-76F2145D1BA1}"/>
              </a:ext>
            </a:extLst>
          </p:cNvPr>
          <p:cNvGrpSpPr/>
          <p:nvPr/>
        </p:nvGrpSpPr>
        <p:grpSpPr>
          <a:xfrm>
            <a:off x="6629115" y="312170"/>
            <a:ext cx="1226203" cy="604598"/>
            <a:chOff x="1103923" y="2743198"/>
            <a:chExt cx="2318149" cy="1143000"/>
          </a:xfrm>
        </p:grpSpPr>
        <p:sp>
          <p:nvSpPr>
            <p:cNvPr id="44" name="Rectangle: Rounded Corners 43">
              <a:extLst>
                <a:ext uri="{FF2B5EF4-FFF2-40B4-BE49-F238E27FC236}">
                  <a16:creationId xmlns:a16="http://schemas.microsoft.com/office/drawing/2014/main" id="{B2D92E00-5EBE-4532-99AC-6A5E38A3A075}"/>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plan" title="Icon of a circle with an arrow projecting from it between two exes">
              <a:extLst>
                <a:ext uri="{FF2B5EF4-FFF2-40B4-BE49-F238E27FC236}">
                  <a16:creationId xmlns:a16="http://schemas.microsoft.com/office/drawing/2014/main" id="{8F59E554-D8C3-480D-B83D-526EAE9FD59E}"/>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6" name="TextBox 45">
              <a:extLst>
                <a:ext uri="{FF2B5EF4-FFF2-40B4-BE49-F238E27FC236}">
                  <a16:creationId xmlns:a16="http://schemas.microsoft.com/office/drawing/2014/main" id="{C38D8300-1CED-40B9-89DD-EB007864F15C}"/>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7" name="Rectangle: Rounded Corners 46">
            <a:extLst>
              <a:ext uri="{FF2B5EF4-FFF2-40B4-BE49-F238E27FC236}">
                <a16:creationId xmlns:a16="http://schemas.microsoft.com/office/drawing/2014/main" id="{30E5EF44-E1A2-481C-9822-8EF6D3C78711}"/>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8" name="Group 47" descr="Manage">
            <a:extLst>
              <a:ext uri="{FF2B5EF4-FFF2-40B4-BE49-F238E27FC236}">
                <a16:creationId xmlns:a16="http://schemas.microsoft.com/office/drawing/2014/main" id="{07F3D1EE-EE34-4CCE-88FD-8C3A11051C7F}"/>
              </a:ext>
            </a:extLst>
          </p:cNvPr>
          <p:cNvGrpSpPr/>
          <p:nvPr/>
        </p:nvGrpSpPr>
        <p:grpSpPr>
          <a:xfrm>
            <a:off x="9954953" y="1093250"/>
            <a:ext cx="1228859" cy="437524"/>
            <a:chOff x="6172864" y="5454930"/>
            <a:chExt cx="2323170" cy="827144"/>
          </a:xfrm>
        </p:grpSpPr>
        <p:sp>
          <p:nvSpPr>
            <p:cNvPr id="49" name="Rectangle: Rounded Corners 48">
              <a:extLst>
                <a:ext uri="{FF2B5EF4-FFF2-40B4-BE49-F238E27FC236}">
                  <a16:creationId xmlns:a16="http://schemas.microsoft.com/office/drawing/2014/main" id="{A410066E-FF9B-4C44-8BB5-2CE3461F2BA4}"/>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Trackers_EADF_bidi" title="Icon of a clipboard with a checklist on it">
              <a:extLst>
                <a:ext uri="{FF2B5EF4-FFF2-40B4-BE49-F238E27FC236}">
                  <a16:creationId xmlns:a16="http://schemas.microsoft.com/office/drawing/2014/main" id="{72AE73FC-448E-4163-B1CD-F7C3095FF704}"/>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017271AB-0518-4C39-A137-95C39D623529}"/>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52" name="Group 51" descr="Govern">
            <a:extLst>
              <a:ext uri="{FF2B5EF4-FFF2-40B4-BE49-F238E27FC236}">
                <a16:creationId xmlns:a16="http://schemas.microsoft.com/office/drawing/2014/main" id="{748BC1C0-28F1-47CB-A39F-1334E9BDD41D}"/>
              </a:ext>
            </a:extLst>
          </p:cNvPr>
          <p:cNvGrpSpPr/>
          <p:nvPr/>
        </p:nvGrpSpPr>
        <p:grpSpPr>
          <a:xfrm>
            <a:off x="8655740" y="1093250"/>
            <a:ext cx="1226203" cy="437524"/>
            <a:chOff x="3716688" y="5454930"/>
            <a:chExt cx="2318149" cy="827144"/>
          </a:xfrm>
        </p:grpSpPr>
        <p:sp>
          <p:nvSpPr>
            <p:cNvPr id="53" name="Rectangle: Rounded Corners 52">
              <a:extLst>
                <a:ext uri="{FF2B5EF4-FFF2-40B4-BE49-F238E27FC236}">
                  <a16:creationId xmlns:a16="http://schemas.microsoft.com/office/drawing/2014/main" id="{A3C1D813-C699-40C9-8065-DE7DF0338CD8}"/>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Org_ECA6" title="Icon of three boxes in a bracket chart">
              <a:extLst>
                <a:ext uri="{FF2B5EF4-FFF2-40B4-BE49-F238E27FC236}">
                  <a16:creationId xmlns:a16="http://schemas.microsoft.com/office/drawing/2014/main" id="{065DD121-C36C-4BE7-80A1-AD22B83E02FD}"/>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5" name="TextBox 54">
              <a:extLst>
                <a:ext uri="{FF2B5EF4-FFF2-40B4-BE49-F238E27FC236}">
                  <a16:creationId xmlns:a16="http://schemas.microsoft.com/office/drawing/2014/main" id="{450990EC-63E9-4142-B131-8941EDEA3DB4}"/>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22" name="Rectangle 21">
            <a:extLst>
              <a:ext uri="{FF2B5EF4-FFF2-40B4-BE49-F238E27FC236}">
                <a16:creationId xmlns:a16="http://schemas.microsoft.com/office/drawing/2014/main" id="{528550B8-63F2-43CC-8B18-E130D43BB961}"/>
              </a:ext>
              <a:ext uri="{C183D7F6-B498-43B3-948B-1728B52AA6E4}">
                <adec:decorative xmlns:adec="http://schemas.microsoft.com/office/drawing/2017/decorative" val="1"/>
              </a:ext>
            </a:extLst>
          </p:cNvPr>
          <p:cNvSpPr/>
          <p:nvPr/>
        </p:nvSpPr>
        <p:spPr bwMode="auto">
          <a:xfrm>
            <a:off x="7895772" y="136790"/>
            <a:ext cx="4165600" cy="161943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00725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7"/>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12"/>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14"/>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16"/>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2" grpId="0" animBg="1"/>
      <p:bldP spid="12" grpId="1" animBg="1"/>
      <p:bldP spid="14" grpId="0" animBg="1"/>
      <p:bldP spid="14" grpId="1" animBg="1"/>
      <p:bldP spid="16" grpId="0" animBg="1"/>
      <p:bldP spid="1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7EE42-3BEB-4B78-A54D-2C89B82E8E31}"/>
              </a:ext>
            </a:extLst>
          </p:cNvPr>
          <p:cNvSpPr>
            <a:spLocks noGrp="1"/>
          </p:cNvSpPr>
          <p:nvPr>
            <p:ph type="title"/>
          </p:nvPr>
        </p:nvSpPr>
        <p:spPr/>
        <p:txBody>
          <a:bodyPr/>
          <a:lstStyle/>
          <a:p>
            <a:r>
              <a:rPr lang="en-US"/>
              <a:t>Plan</a:t>
            </a:r>
          </a:p>
        </p:txBody>
      </p:sp>
      <p:sp>
        <p:nvSpPr>
          <p:cNvPr id="3" name="Rectangle 2">
            <a:extLst>
              <a:ext uri="{FF2B5EF4-FFF2-40B4-BE49-F238E27FC236}">
                <a16:creationId xmlns:a16="http://schemas.microsoft.com/office/drawing/2014/main" id="{529AFAD4-FD22-42B6-9654-A48173E36E36}"/>
              </a:ext>
            </a:extLst>
          </p:cNvPr>
          <p:cNvSpPr/>
          <p:nvPr/>
        </p:nvSpPr>
        <p:spPr>
          <a:xfrm>
            <a:off x="588263" y="1312500"/>
            <a:ext cx="6096000"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Cloud adoption plans convert the aspirational goals of the cloud adoption strategy into actions. It will help guide technical efforts, in alignment with the business strategy.</a:t>
            </a:r>
          </a:p>
        </p:txBody>
      </p:sp>
      <p:sp>
        <p:nvSpPr>
          <p:cNvPr id="23" name="Rectangle: Rounded Corners 22">
            <a:extLst>
              <a:ext uri="{FF2B5EF4-FFF2-40B4-BE49-F238E27FC236}">
                <a16:creationId xmlns:a16="http://schemas.microsoft.com/office/drawing/2014/main" id="{40E88B9F-A48E-41FF-AFDC-1CF8A31361A6}"/>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4" name="Group 23" descr="Ready">
            <a:extLst>
              <a:ext uri="{FF2B5EF4-FFF2-40B4-BE49-F238E27FC236}">
                <a16:creationId xmlns:a16="http://schemas.microsoft.com/office/drawing/2014/main" id="{A7261B5D-8EDD-42F6-9405-689A8A29809C}"/>
              </a:ext>
            </a:extLst>
          </p:cNvPr>
          <p:cNvGrpSpPr/>
          <p:nvPr/>
        </p:nvGrpSpPr>
        <p:grpSpPr>
          <a:xfrm>
            <a:off x="9310370" y="395708"/>
            <a:ext cx="1228859" cy="437524"/>
            <a:chOff x="6345065" y="2909875"/>
            <a:chExt cx="2323170" cy="827144"/>
          </a:xfrm>
        </p:grpSpPr>
        <p:sp>
          <p:nvSpPr>
            <p:cNvPr id="25" name="Rectangle: Rounded Corners 24">
              <a:extLst>
                <a:ext uri="{FF2B5EF4-FFF2-40B4-BE49-F238E27FC236}">
                  <a16:creationId xmlns:a16="http://schemas.microsoft.com/office/drawing/2014/main" id="{D189C996-5046-4443-9381-51170AC214AB}"/>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ECCE9509-56A1-4412-BF21-9A46866AB902}"/>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27" name="check 3" title="Icon of a checkmark with a circle around it">
              <a:extLst>
                <a:ext uri="{FF2B5EF4-FFF2-40B4-BE49-F238E27FC236}">
                  <a16:creationId xmlns:a16="http://schemas.microsoft.com/office/drawing/2014/main" id="{3E3B728E-BD6C-42BE-BBD3-462D0BE09513}"/>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descr="Plan">
            <a:extLst>
              <a:ext uri="{FF2B5EF4-FFF2-40B4-BE49-F238E27FC236}">
                <a16:creationId xmlns:a16="http://schemas.microsoft.com/office/drawing/2014/main" id="{AF53C16C-C9A0-4E9E-A8F7-DE1A2023F565}"/>
              </a:ext>
            </a:extLst>
          </p:cNvPr>
          <p:cNvGrpSpPr/>
          <p:nvPr/>
        </p:nvGrpSpPr>
        <p:grpSpPr>
          <a:xfrm>
            <a:off x="8011157" y="395708"/>
            <a:ext cx="1226203" cy="437524"/>
            <a:chOff x="3716688" y="2901128"/>
            <a:chExt cx="2318149" cy="827144"/>
          </a:xfrm>
        </p:grpSpPr>
        <p:sp>
          <p:nvSpPr>
            <p:cNvPr id="29" name="Rectangle: Rounded Corners 28">
              <a:extLst>
                <a:ext uri="{FF2B5EF4-FFF2-40B4-BE49-F238E27FC236}">
                  <a16:creationId xmlns:a16="http://schemas.microsoft.com/office/drawing/2014/main" id="{8D89DA49-0498-48FE-A9D4-3CCB13116783}"/>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43CA5384-58A5-4A58-BAFC-78E184164226}"/>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1" name="BulletedList_E8FD" title="Icon of a bulleted list">
              <a:extLst>
                <a:ext uri="{FF2B5EF4-FFF2-40B4-BE49-F238E27FC236}">
                  <a16:creationId xmlns:a16="http://schemas.microsoft.com/office/drawing/2014/main" id="{579F5A9A-0C4E-452A-A23B-1C498A374C8F}"/>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Adpot">
            <a:extLst>
              <a:ext uri="{FF2B5EF4-FFF2-40B4-BE49-F238E27FC236}">
                <a16:creationId xmlns:a16="http://schemas.microsoft.com/office/drawing/2014/main" id="{3085D36A-3BCA-41A0-A357-931D78D40366}"/>
              </a:ext>
            </a:extLst>
          </p:cNvPr>
          <p:cNvGrpSpPr/>
          <p:nvPr/>
        </p:nvGrpSpPr>
        <p:grpSpPr>
          <a:xfrm>
            <a:off x="10622288" y="395708"/>
            <a:ext cx="1206105" cy="437524"/>
            <a:chOff x="9006021" y="2909875"/>
            <a:chExt cx="2280155" cy="827144"/>
          </a:xfrm>
        </p:grpSpPr>
        <p:sp>
          <p:nvSpPr>
            <p:cNvPr id="33" name="Rectangle: Rounded Corners 32">
              <a:extLst>
                <a:ext uri="{FF2B5EF4-FFF2-40B4-BE49-F238E27FC236}">
                  <a16:creationId xmlns:a16="http://schemas.microsoft.com/office/drawing/2014/main" id="{7D283805-9553-4105-8D15-3766D3CBDFDA}"/>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671006A1-C40C-41BD-9B30-E5A39BD67DF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5" name="arrow_3" title="Icon of an arrow pointing down at a line">
              <a:extLst>
                <a:ext uri="{FF2B5EF4-FFF2-40B4-BE49-F238E27FC236}">
                  <a16:creationId xmlns:a16="http://schemas.microsoft.com/office/drawing/2014/main" id="{02BEC2E7-EF60-49D5-87C8-375BA12B2B03}"/>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6" name="Group 35" descr="Define Strategy">
            <a:extLst>
              <a:ext uri="{FF2B5EF4-FFF2-40B4-BE49-F238E27FC236}">
                <a16:creationId xmlns:a16="http://schemas.microsoft.com/office/drawing/2014/main" id="{09FB86A9-1D21-44B6-B89E-0DAAC5AD02EF}"/>
              </a:ext>
            </a:extLst>
          </p:cNvPr>
          <p:cNvGrpSpPr/>
          <p:nvPr/>
        </p:nvGrpSpPr>
        <p:grpSpPr>
          <a:xfrm>
            <a:off x="6629115" y="312170"/>
            <a:ext cx="1226203" cy="604598"/>
            <a:chOff x="1103923" y="2743198"/>
            <a:chExt cx="2318149" cy="1143000"/>
          </a:xfrm>
        </p:grpSpPr>
        <p:sp>
          <p:nvSpPr>
            <p:cNvPr id="37" name="Rectangle: Rounded Corners 36">
              <a:extLst>
                <a:ext uri="{FF2B5EF4-FFF2-40B4-BE49-F238E27FC236}">
                  <a16:creationId xmlns:a16="http://schemas.microsoft.com/office/drawing/2014/main" id="{ED0687FD-C928-45E8-86C9-EA1F3D6C4EE7}"/>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plan" title="Icon of a circle with an arrow projecting from it between two exes">
              <a:extLst>
                <a:ext uri="{FF2B5EF4-FFF2-40B4-BE49-F238E27FC236}">
                  <a16:creationId xmlns:a16="http://schemas.microsoft.com/office/drawing/2014/main" id="{57DCC7C1-25EE-46D7-B205-8277521931A3}"/>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E242EE14-E1A2-46EF-80A7-2B1C74EC52C1}"/>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0" name="Rectangle: Rounded Corners 39">
            <a:extLst>
              <a:ext uri="{FF2B5EF4-FFF2-40B4-BE49-F238E27FC236}">
                <a16:creationId xmlns:a16="http://schemas.microsoft.com/office/drawing/2014/main" id="{0192D681-C07B-44CB-9DB1-6D96912BC773}"/>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1" name="Group 40" descr="Manage">
            <a:extLst>
              <a:ext uri="{FF2B5EF4-FFF2-40B4-BE49-F238E27FC236}">
                <a16:creationId xmlns:a16="http://schemas.microsoft.com/office/drawing/2014/main" id="{B25BB878-005E-4A5D-BA0B-984B14814ACB}"/>
              </a:ext>
            </a:extLst>
          </p:cNvPr>
          <p:cNvGrpSpPr/>
          <p:nvPr/>
        </p:nvGrpSpPr>
        <p:grpSpPr>
          <a:xfrm>
            <a:off x="9954953" y="1093250"/>
            <a:ext cx="1228859" cy="437524"/>
            <a:chOff x="6172864" y="5454930"/>
            <a:chExt cx="2323170" cy="827144"/>
          </a:xfrm>
        </p:grpSpPr>
        <p:sp>
          <p:nvSpPr>
            <p:cNvPr id="42" name="Rectangle: Rounded Corners 41">
              <a:extLst>
                <a:ext uri="{FF2B5EF4-FFF2-40B4-BE49-F238E27FC236}">
                  <a16:creationId xmlns:a16="http://schemas.microsoft.com/office/drawing/2014/main" id="{1873B85A-1907-4E58-B5FD-F21FC8B4D83E}"/>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Trackers_EADF_bidi" title="Icon of a clipboard with a checklist on it">
              <a:extLst>
                <a:ext uri="{FF2B5EF4-FFF2-40B4-BE49-F238E27FC236}">
                  <a16:creationId xmlns:a16="http://schemas.microsoft.com/office/drawing/2014/main" id="{FC41EB7C-E1C8-46D4-BBCE-E057D2545D55}"/>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F36A03CF-FD87-4063-A174-B0C367F0F9E0}"/>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5" name="Group 44" descr="Govern">
            <a:extLst>
              <a:ext uri="{FF2B5EF4-FFF2-40B4-BE49-F238E27FC236}">
                <a16:creationId xmlns:a16="http://schemas.microsoft.com/office/drawing/2014/main" id="{99F38A7E-903C-4C09-9953-3C2A54A79A79}"/>
              </a:ext>
            </a:extLst>
          </p:cNvPr>
          <p:cNvGrpSpPr/>
          <p:nvPr/>
        </p:nvGrpSpPr>
        <p:grpSpPr>
          <a:xfrm>
            <a:off x="8655740" y="1093250"/>
            <a:ext cx="1226203" cy="437524"/>
            <a:chOff x="3716688" y="5454930"/>
            <a:chExt cx="2318149" cy="827144"/>
          </a:xfrm>
        </p:grpSpPr>
        <p:sp>
          <p:nvSpPr>
            <p:cNvPr id="46" name="Rectangle: Rounded Corners 45">
              <a:extLst>
                <a:ext uri="{FF2B5EF4-FFF2-40B4-BE49-F238E27FC236}">
                  <a16:creationId xmlns:a16="http://schemas.microsoft.com/office/drawing/2014/main" id="{94407651-C3B1-4AAC-9393-3576187327CD}"/>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Org_ECA6" title="Icon of three boxes in a bracket chart">
              <a:extLst>
                <a:ext uri="{FF2B5EF4-FFF2-40B4-BE49-F238E27FC236}">
                  <a16:creationId xmlns:a16="http://schemas.microsoft.com/office/drawing/2014/main" id="{E9993DC1-25FA-49F7-A0C1-840E897BA3B3}"/>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8" name="TextBox 47">
              <a:extLst>
                <a:ext uri="{FF2B5EF4-FFF2-40B4-BE49-F238E27FC236}">
                  <a16:creationId xmlns:a16="http://schemas.microsoft.com/office/drawing/2014/main" id="{E6D808FE-DFB8-436D-8317-048E428A0DA9}"/>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49" name="Rectangle 48">
            <a:extLst>
              <a:ext uri="{FF2B5EF4-FFF2-40B4-BE49-F238E27FC236}">
                <a16:creationId xmlns:a16="http://schemas.microsoft.com/office/drawing/2014/main" id="{107A3812-4B5F-4A00-875A-BA267BC8B53D}"/>
              </a:ext>
              <a:ext uri="{C183D7F6-B498-43B3-948B-1728B52AA6E4}">
                <adec:decorative xmlns:adec="http://schemas.microsoft.com/office/drawing/2017/decorative" val="1"/>
              </a:ext>
            </a:extLst>
          </p:cNvPr>
          <p:cNvSpPr/>
          <p:nvPr/>
        </p:nvSpPr>
        <p:spPr bwMode="auto">
          <a:xfrm>
            <a:off x="9279466" y="338138"/>
            <a:ext cx="2593447"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D7D29338-E646-4B97-8323-DEE541669CEF}"/>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D4EF0014-6790-4520-A7B6-04AA6360FA38}"/>
              </a:ext>
              <a:ext uri="{C183D7F6-B498-43B3-948B-1728B52AA6E4}">
                <adec:decorative xmlns:adec="http://schemas.microsoft.com/office/drawing/2017/decorative" val="1"/>
              </a:ext>
            </a:extLst>
          </p:cNvPr>
          <p:cNvSpPr/>
          <p:nvPr/>
        </p:nvSpPr>
        <p:spPr bwMode="auto">
          <a:xfrm>
            <a:off x="6563639" y="238711"/>
            <a:ext cx="132854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FA8B55E4-BC68-4ADF-884C-6401B6EDB9EF}"/>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Digital estate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Rationalization: </a:t>
            </a:r>
            <a:r>
              <a:rPr kumimoji="0" lang="en-US" sz="1400" b="0" i="0" u="none" strike="noStrike" kern="1200" cap="none" spc="0" normalizeH="0" baseline="0" noProof="0">
                <a:ln>
                  <a:noFill/>
                </a:ln>
                <a:solidFill>
                  <a:srgbClr val="FFFFFF"/>
                </a:solidFill>
                <a:effectLst/>
                <a:uLnTx/>
                <a:uFillTx/>
                <a:latin typeface="Segoe UI"/>
                <a:ea typeface="+mn-ea"/>
                <a:cs typeface="+mn-cs"/>
              </a:rPr>
              <a:t>inventory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Quantitative analysis:</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asset optimized and</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sized properly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analysis: </a:t>
            </a:r>
            <a:r>
              <a:rPr kumimoji="0" lang="en-US" sz="1400" b="0" i="0" u="none" strike="noStrike" kern="1200" cap="none" spc="0" normalizeH="0" baseline="0" noProof="0">
                <a:ln>
                  <a:noFill/>
                </a:ln>
                <a:solidFill>
                  <a:srgbClr val="FFFFFF"/>
                </a:solidFill>
                <a:effectLst/>
                <a:uLnTx/>
                <a:uFillTx/>
                <a:latin typeface="Segoe UI"/>
                <a:ea typeface="+mn-ea"/>
                <a:cs typeface="+mn-cs"/>
              </a:rPr>
              <a:t>operational process</a:t>
            </a:r>
          </a:p>
        </p:txBody>
      </p:sp>
      <p:sp>
        <p:nvSpPr>
          <p:cNvPr id="53" name="Freeform: Shape 52">
            <a:extLst>
              <a:ext uri="{FF2B5EF4-FFF2-40B4-BE49-F238E27FC236}">
                <a16:creationId xmlns:a16="http://schemas.microsoft.com/office/drawing/2014/main" id="{3013AFBC-1EFB-422D-A607-56BA48A7AB5D}"/>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Strategy Team</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Business IT: requirements</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and needs</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IT management operations: traditional IT</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Governance: executive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sponsor, finance, business leadership, legal,</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security, HR</a:t>
            </a:r>
          </a:p>
          <a:p>
            <a:pPr marL="347663" marR="0" lvl="2"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Cloud platform vendor: account success team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Cost management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IT-business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MVP</a:t>
            </a:r>
          </a:p>
        </p:txBody>
      </p:sp>
      <p:sp>
        <p:nvSpPr>
          <p:cNvPr id="54" name="Freeform: Shape 53">
            <a:extLst>
              <a:ext uri="{FF2B5EF4-FFF2-40B4-BE49-F238E27FC236}">
                <a16:creationId xmlns:a16="http://schemas.microsoft.com/office/drawing/2014/main" id="{9BDB9B37-2A8F-4F84-B42A-2BE47B95B617}"/>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Skill readiness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Organizational readiness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Governance and security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Initial organization alignment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Building technical skills: </a:t>
            </a:r>
            <a:r>
              <a:rPr kumimoji="0" lang="en-US" sz="1400" b="0" i="0" u="none" strike="noStrike" kern="1200" cap="none" spc="0" normalizeH="0" baseline="0" noProof="0">
                <a:ln>
                  <a:noFill/>
                </a:ln>
                <a:solidFill>
                  <a:srgbClr val="FFFFFF"/>
                </a:solidFill>
                <a:effectLst/>
                <a:uLnTx/>
                <a:uFillTx/>
                <a:latin typeface="Segoe UI"/>
                <a:ea typeface="+mn-ea"/>
                <a:cs typeface="+mn-cs"/>
              </a:rPr>
              <a:t>business/technical,</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certifications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Change management guidance</a:t>
            </a:r>
          </a:p>
        </p:txBody>
      </p:sp>
      <p:sp>
        <p:nvSpPr>
          <p:cNvPr id="55" name="Freeform: Shape 54">
            <a:extLst>
              <a:ext uri="{FF2B5EF4-FFF2-40B4-BE49-F238E27FC236}">
                <a16:creationId xmlns:a16="http://schemas.microsoft.com/office/drawing/2014/main" id="{3FAE378F-D5FD-4083-ADA9-6C904BF14055}"/>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Cloud adoption plan</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5R strategy: </a:t>
            </a:r>
            <a:r>
              <a:rPr kumimoji="0" lang="en-US" sz="1400" b="0" i="0" u="none" strike="noStrike" kern="1200" cap="none" spc="0" normalizeH="0" baseline="0" noProof="0">
                <a:ln>
                  <a:noFill/>
                </a:ln>
                <a:solidFill>
                  <a:srgbClr val="FFFFFF"/>
                </a:solidFill>
                <a:effectLst/>
                <a:uLnTx/>
                <a:uFillTx/>
                <a:latin typeface="Segoe UI"/>
                <a:ea typeface="+mn-ea"/>
                <a:cs typeface="+mn-cs"/>
              </a:rPr>
              <a:t>rehost, refactor, rearchitect, rebuild, replace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Infrastructure migration: </a:t>
            </a:r>
            <a:r>
              <a:rPr kumimoji="0" lang="en-US" sz="1400" b="0" i="0" u="none" strike="noStrike" kern="1200" cap="none" spc="0" normalizeH="0" baseline="0" noProof="0">
                <a:ln>
                  <a:noFill/>
                </a:ln>
                <a:solidFill>
                  <a:srgbClr val="FFFFFF"/>
                </a:solidFill>
                <a:effectLst/>
                <a:uLnTx/>
                <a:uFillTx/>
                <a:latin typeface="Segoe UI"/>
                <a:ea typeface="+mn-ea"/>
                <a:cs typeface="+mn-cs"/>
              </a:rPr>
              <a:t>VM, server,</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database focus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Application innovation: </a:t>
            </a:r>
            <a:r>
              <a:rPr kumimoji="0" lang="en-US" sz="1400" b="0" i="0" u="none" strike="noStrike" kern="1200" cap="none" spc="0" normalizeH="0" baseline="0" noProof="0">
                <a:ln>
                  <a:noFill/>
                </a:ln>
                <a:solidFill>
                  <a:srgbClr val="FFFFFF"/>
                </a:solidFill>
                <a:effectLst/>
                <a:uLnTx/>
                <a:uFillTx/>
                <a:latin typeface="Segoe UI"/>
                <a:ea typeface="+mn-ea"/>
                <a:cs typeface="+mn-cs"/>
              </a:rPr>
              <a:t>born in the cloud applications, APIs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Data-driven innovation: </a:t>
            </a:r>
            <a:r>
              <a:rPr kumimoji="0" lang="en-US" sz="1400" b="0" i="0" u="none" strike="noStrike" kern="1200" cap="none" spc="0" normalizeH="0" baseline="0" noProof="0">
                <a:ln>
                  <a:noFill/>
                </a:ln>
                <a:solidFill>
                  <a:srgbClr val="FFFFFF"/>
                </a:solidFill>
                <a:effectLst/>
                <a:uLnTx/>
                <a:uFillTx/>
                <a:latin typeface="Segoe UI"/>
                <a:ea typeface="+mn-ea"/>
                <a:cs typeface="+mn-cs"/>
              </a:rPr>
              <a:t>Focus on data consolidation and analysis</a:t>
            </a:r>
          </a:p>
        </p:txBody>
      </p:sp>
    </p:spTree>
    <p:extLst>
      <p:ext uri="{BB962C8B-B14F-4D97-AF65-F5344CB8AC3E}">
        <p14:creationId xmlns:p14="http://schemas.microsoft.com/office/powerpoint/2010/main" val="3540084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52"/>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53"/>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54"/>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55"/>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53" grpId="0" animBg="1"/>
      <p:bldP spid="53" grpId="1" animBg="1"/>
      <p:bldP spid="54" grpId="0" animBg="1"/>
      <p:bldP spid="54" grpId="1" animBg="1"/>
      <p:bldP spid="55" grpId="0" animBg="1"/>
      <p:bldP spid="5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1ED9D04C-C712-485C-BFE4-25A2B80894CF}"/>
              </a:ext>
            </a:extLst>
          </p:cNvPr>
          <p:cNvSpPr/>
          <p:nvPr/>
        </p:nvSpPr>
        <p:spPr>
          <a:xfrm>
            <a:off x="592467"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Azure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readiness guide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Resource management:</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management groups, subscriptions, resource groups, resources tree hierarchy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Naming Standards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Resource tags</a:t>
            </a:r>
          </a:p>
        </p:txBody>
      </p:sp>
      <p:sp>
        <p:nvSpPr>
          <p:cNvPr id="58" name="Freeform: Shape 57">
            <a:extLst>
              <a:ext uri="{FF2B5EF4-FFF2-40B4-BE49-F238E27FC236}">
                <a16:creationId xmlns:a16="http://schemas.microsoft.com/office/drawing/2014/main" id="{8DFB46DF-C8C3-4E1D-B407-8BE7EDC407C6}"/>
              </a:ext>
            </a:extLst>
          </p:cNvPr>
          <p:cNvSpPr/>
          <p:nvPr/>
        </p:nvSpPr>
        <p:spPr>
          <a:xfrm>
            <a:off x="2859071"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Landing zone infrastructure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Network design: </a:t>
            </a:r>
            <a:r>
              <a:rPr kumimoji="0" lang="en-US" sz="1400" b="0" i="0" u="none" strike="noStrike" kern="1200" cap="none" spc="0" normalizeH="0" baseline="0" noProof="0" err="1">
                <a:ln>
                  <a:noFill/>
                </a:ln>
                <a:solidFill>
                  <a:srgbClr val="FFFFFF"/>
                </a:solidFill>
                <a:effectLst/>
                <a:uLnTx/>
                <a:uFillTx/>
                <a:latin typeface="Segoe UI"/>
                <a:ea typeface="+mn-ea"/>
                <a:cs typeface="+mn-cs"/>
              </a:rPr>
              <a:t>Vnet</a:t>
            </a:r>
            <a:r>
              <a:rPr kumimoji="0" lang="en-US" sz="1400" b="0" i="0" u="none" strike="noStrike" kern="1200" cap="none" spc="0" normalizeH="0" baseline="0" noProof="0">
                <a:ln>
                  <a:noFill/>
                </a:ln>
                <a:solidFill>
                  <a:srgbClr val="FFFFFF"/>
                </a:solidFill>
                <a:effectLst/>
                <a:uLnTx/>
                <a:uFillTx/>
                <a:latin typeface="Segoe UI"/>
                <a:ea typeface="+mn-ea"/>
                <a:cs typeface="+mn-cs"/>
              </a:rPr>
              <a:t>, hybrid, firewall, hub, front door, endpoints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Storage design: </a:t>
            </a:r>
            <a:r>
              <a:rPr kumimoji="0" lang="en-US" sz="1400" b="0" i="0" u="none" strike="noStrike" kern="1200" cap="none" spc="0" normalizeH="0" baseline="0" noProof="0">
                <a:ln>
                  <a:noFill/>
                </a:ln>
                <a:solidFill>
                  <a:srgbClr val="FFFFFF"/>
                </a:solidFill>
                <a:effectLst/>
                <a:uLnTx/>
                <a:uFillTx/>
                <a:latin typeface="Segoe UI"/>
                <a:ea typeface="+mn-ea"/>
                <a:cs typeface="+mn-cs"/>
              </a:rPr>
              <a:t>disk, file, blobs, CDN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Compute design: </a:t>
            </a:r>
            <a:r>
              <a:rPr kumimoji="0" lang="en-US" sz="1400" b="0" i="0" u="none" strike="noStrike" kern="1200" cap="none" spc="0" normalizeH="0" baseline="0" noProof="0">
                <a:ln>
                  <a:noFill/>
                </a:ln>
                <a:solidFill>
                  <a:srgbClr val="FFFFFF"/>
                </a:solidFill>
                <a:effectLst/>
                <a:uLnTx/>
                <a:uFillTx/>
                <a:latin typeface="Segoe UI"/>
                <a:ea typeface="+mn-ea"/>
                <a:cs typeface="+mn-cs"/>
              </a:rPr>
              <a:t>VMs, containers, apps, serverless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Data design: </a:t>
            </a:r>
            <a:r>
              <a:rPr kumimoji="0" lang="en-US" sz="1400" b="0" i="0" u="none" strike="noStrike" kern="1200" cap="none" spc="0" normalizeH="0" baseline="0" noProof="0">
                <a:ln>
                  <a:noFill/>
                </a:ln>
                <a:solidFill>
                  <a:srgbClr val="FFFFFF"/>
                </a:solidFill>
                <a:effectLst/>
                <a:uLnTx/>
                <a:uFillTx/>
                <a:latin typeface="Segoe UI"/>
                <a:ea typeface="+mn-ea"/>
                <a:cs typeface="+mn-cs"/>
              </a:rPr>
              <a:t>Structured/ unstructured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9" name="Freeform: Shape 58">
            <a:extLst>
              <a:ext uri="{FF2B5EF4-FFF2-40B4-BE49-F238E27FC236}">
                <a16:creationId xmlns:a16="http://schemas.microsoft.com/office/drawing/2014/main" id="{2A9FA1EF-A87F-420C-A5D7-993A9011CC07}"/>
              </a:ext>
            </a:extLst>
          </p:cNvPr>
          <p:cNvSpPr/>
          <p:nvPr/>
        </p:nvSpPr>
        <p:spPr>
          <a:xfrm>
            <a:off x="5128209"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Landing</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zone ID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Identity and access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Role-based access control </a:t>
            </a:r>
            <a:r>
              <a:rPr kumimoji="0" lang="en-US" sz="1400" b="0" i="0" u="none" strike="noStrike" kern="1200" cap="none" spc="0" normalizeH="0" baseline="0" noProof="0">
                <a:ln>
                  <a:noFill/>
                </a:ln>
                <a:solidFill>
                  <a:srgbClr val="FFFFFF"/>
                </a:solidFill>
                <a:effectLst/>
                <a:uLnTx/>
                <a:uFillTx/>
                <a:latin typeface="Segoe UI Semibold"/>
                <a:ea typeface="+mn-ea"/>
                <a:cs typeface="+mn-cs"/>
              </a:rPr>
              <a:t>RBAC</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Manage to </a:t>
            </a:r>
            <a:r>
              <a:rPr kumimoji="0" lang="en-US" sz="1400" b="0" i="0" u="none" strike="noStrike" kern="1200" cap="none" spc="0" normalizeH="0" baseline="0" noProof="0">
                <a:ln>
                  <a:noFill/>
                </a:ln>
                <a:solidFill>
                  <a:srgbClr val="FFFFFF"/>
                </a:solidFill>
                <a:effectLst/>
                <a:uLnTx/>
                <a:uFillTx/>
                <a:latin typeface="Segoe UI Semibold"/>
                <a:ea typeface="+mn-ea"/>
                <a:cs typeface="+mn-cs"/>
              </a:rPr>
              <a:t>least privilege</a:t>
            </a:r>
          </a:p>
        </p:txBody>
      </p:sp>
      <p:sp>
        <p:nvSpPr>
          <p:cNvPr id="60" name="Freeform: Shape 59">
            <a:extLst>
              <a:ext uri="{FF2B5EF4-FFF2-40B4-BE49-F238E27FC236}">
                <a16:creationId xmlns:a16="http://schemas.microsoft.com/office/drawing/2014/main" id="{283BCD8F-EE9E-4321-8ED3-11957C75EBFD}"/>
              </a:ext>
            </a:extLst>
          </p:cNvPr>
          <p:cNvSpPr/>
          <p:nvPr/>
        </p:nvSpPr>
        <p:spPr>
          <a:xfrm>
            <a:off x="7395562"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Landing</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zone cost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Costs and billing</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Analyze </a:t>
            </a: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Costs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Monitor with </a:t>
            </a:r>
            <a:r>
              <a:rPr kumimoji="0" lang="en-US" sz="1400" b="0" i="0" u="none" strike="noStrike" kern="1200" cap="none" spc="0" normalizeH="0" baseline="0" noProof="0">
                <a:ln>
                  <a:noFill/>
                </a:ln>
                <a:solidFill>
                  <a:srgbClr val="FFFFFF"/>
                </a:solidFill>
                <a:effectLst/>
                <a:uLnTx/>
                <a:uFillTx/>
                <a:latin typeface="Segoe UI Semibold"/>
                <a:ea typeface="+mn-ea"/>
                <a:cs typeface="+mn-cs"/>
              </a:rPr>
              <a:t>budgets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Optimize</a:t>
            </a:r>
            <a:r>
              <a:rPr kumimoji="0" lang="en-US" sz="1400" b="0" i="0" u="none" strike="noStrike" kern="1200" cap="none" spc="0" normalizeH="0" baseline="0" noProof="0">
                <a:ln>
                  <a:noFill/>
                </a:ln>
                <a:solidFill>
                  <a:srgbClr val="FFFFFF"/>
                </a:solidFill>
                <a:effectLst/>
                <a:uLnTx/>
                <a:uFillTx/>
                <a:latin typeface="Segoe UI"/>
                <a:ea typeface="+mn-ea"/>
                <a:cs typeface="+mn-cs"/>
              </a:rPr>
              <a:t> with recommendations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Manage</a:t>
            </a:r>
            <a:r>
              <a:rPr kumimoji="0" lang="en-US" sz="1400" b="0" i="0" u="none" strike="noStrike" kern="1200" cap="none" spc="0" normalizeH="0" baseline="0" noProof="0">
                <a:ln>
                  <a:noFill/>
                </a:ln>
                <a:solidFill>
                  <a:srgbClr val="FFFFFF"/>
                </a:solidFill>
                <a:effectLst/>
                <a:uLnTx/>
                <a:uFillTx/>
                <a:latin typeface="Segoe UI"/>
                <a:ea typeface="+mn-ea"/>
                <a:cs typeface="+mn-cs"/>
              </a:rPr>
              <a:t> invoices</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payments</a:t>
            </a:r>
          </a:p>
        </p:txBody>
      </p:sp>
      <p:sp>
        <p:nvSpPr>
          <p:cNvPr id="61" name="Freeform: Shape 60">
            <a:extLst>
              <a:ext uri="{FF2B5EF4-FFF2-40B4-BE49-F238E27FC236}">
                <a16:creationId xmlns:a16="http://schemas.microsoft.com/office/drawing/2014/main" id="{AC7C2748-ED0C-473B-BBFE-B63469C10371}"/>
              </a:ext>
            </a:extLst>
          </p:cNvPr>
          <p:cNvSpPr/>
          <p:nvPr/>
        </p:nvSpPr>
        <p:spPr>
          <a:xfrm>
            <a:off x="9662915"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Blueprints</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AI</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FFFFFF"/>
                </a:solidFill>
                <a:effectLst/>
                <a:uLnTx/>
                <a:uFillTx/>
                <a:latin typeface="Segoe UI"/>
                <a:ea typeface="+mn-ea"/>
                <a:cs typeface="+mn-cs"/>
              </a:rPr>
              <a:t>BigData</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Hybrid networks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Identity management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IoT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Serverless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SAP</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VMs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FFFFFF"/>
                </a:solidFill>
                <a:effectLst/>
                <a:uLnTx/>
                <a:uFillTx/>
                <a:latin typeface="Segoe UI"/>
                <a:ea typeface="+mn-ea"/>
                <a:cs typeface="+mn-cs"/>
              </a:rPr>
              <a:t>WebApps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DevOps</a:t>
            </a:r>
          </a:p>
        </p:txBody>
      </p:sp>
      <p:sp>
        <p:nvSpPr>
          <p:cNvPr id="2" name="Title 1">
            <a:extLst>
              <a:ext uri="{FF2B5EF4-FFF2-40B4-BE49-F238E27FC236}">
                <a16:creationId xmlns:a16="http://schemas.microsoft.com/office/drawing/2014/main" id="{13879E56-79F7-4195-B5F6-67C5022473C1}"/>
              </a:ext>
            </a:extLst>
          </p:cNvPr>
          <p:cNvSpPr>
            <a:spLocks noGrp="1"/>
          </p:cNvSpPr>
          <p:nvPr>
            <p:ph type="title"/>
          </p:nvPr>
        </p:nvSpPr>
        <p:spPr/>
        <p:txBody>
          <a:bodyPr/>
          <a:lstStyle/>
          <a:p>
            <a:r>
              <a:rPr lang="en-US"/>
              <a:t>Ready</a:t>
            </a:r>
          </a:p>
        </p:txBody>
      </p:sp>
      <p:sp>
        <p:nvSpPr>
          <p:cNvPr id="3" name="Rectangle 2">
            <a:extLst>
              <a:ext uri="{FF2B5EF4-FFF2-40B4-BE49-F238E27FC236}">
                <a16:creationId xmlns:a16="http://schemas.microsoft.com/office/drawing/2014/main" id="{1BC9D39C-4DB6-44C8-B4DC-3D308C44246D}"/>
              </a:ext>
            </a:extLst>
          </p:cNvPr>
          <p:cNvSpPr/>
          <p:nvPr/>
        </p:nvSpPr>
        <p:spPr>
          <a:xfrm>
            <a:off x="588262" y="1312500"/>
            <a:ext cx="6669787" cy="923330"/>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Ready establishes a cloud foundation or Adoption Target that can provide hosting for any adoption efforts. This should consist of common denominators across 80–90% of cloud adoption.</a:t>
            </a:r>
          </a:p>
        </p:txBody>
      </p:sp>
      <p:sp>
        <p:nvSpPr>
          <p:cNvPr id="27" name="Rectangle: Rounded Corners 26">
            <a:extLst>
              <a:ext uri="{FF2B5EF4-FFF2-40B4-BE49-F238E27FC236}">
                <a16:creationId xmlns:a16="http://schemas.microsoft.com/office/drawing/2014/main" id="{947D8DB2-5A54-42E7-A297-ADECB40788FD}"/>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412CC7AA-321E-482A-8CB0-2A08BFF37A4E}"/>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00226F17-71F0-4B83-B4DC-DF0B6E30EBB8}"/>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E9C0B500-1A12-4BE7-A390-39BEBB45ADFF}"/>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1" name="check 3" title="Icon of a checkmark with a circle around it">
              <a:extLst>
                <a:ext uri="{FF2B5EF4-FFF2-40B4-BE49-F238E27FC236}">
                  <a16:creationId xmlns:a16="http://schemas.microsoft.com/office/drawing/2014/main" id="{E14CC724-4B07-4C62-833E-4E2E2F467832}"/>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Plan">
            <a:extLst>
              <a:ext uri="{FF2B5EF4-FFF2-40B4-BE49-F238E27FC236}">
                <a16:creationId xmlns:a16="http://schemas.microsoft.com/office/drawing/2014/main" id="{F9365000-8F03-4998-8E92-8EE560965723}"/>
              </a:ext>
            </a:extLst>
          </p:cNvPr>
          <p:cNvGrpSpPr/>
          <p:nvPr/>
        </p:nvGrpSpPr>
        <p:grpSpPr>
          <a:xfrm>
            <a:off x="8011157" y="395708"/>
            <a:ext cx="1226203" cy="437524"/>
            <a:chOff x="3716688" y="2901128"/>
            <a:chExt cx="2318149" cy="827144"/>
          </a:xfrm>
        </p:grpSpPr>
        <p:sp>
          <p:nvSpPr>
            <p:cNvPr id="33" name="Rectangle: Rounded Corners 32">
              <a:extLst>
                <a:ext uri="{FF2B5EF4-FFF2-40B4-BE49-F238E27FC236}">
                  <a16:creationId xmlns:a16="http://schemas.microsoft.com/office/drawing/2014/main" id="{3ED31E5D-6136-46F4-8C3B-04C211B0DCF8}"/>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12C44435-D075-419C-A804-088C1A455C0D}"/>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5" name="BulletedList_E8FD" title="Icon of a bulleted list">
              <a:extLst>
                <a:ext uri="{FF2B5EF4-FFF2-40B4-BE49-F238E27FC236}">
                  <a16:creationId xmlns:a16="http://schemas.microsoft.com/office/drawing/2014/main" id="{367E45A6-A4BE-4911-A52B-E1DBF613BC04}"/>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Adpot">
            <a:extLst>
              <a:ext uri="{FF2B5EF4-FFF2-40B4-BE49-F238E27FC236}">
                <a16:creationId xmlns:a16="http://schemas.microsoft.com/office/drawing/2014/main" id="{70B3EE43-748B-4A92-A420-9447EC3CCB1B}"/>
              </a:ext>
            </a:extLst>
          </p:cNvPr>
          <p:cNvGrpSpPr/>
          <p:nvPr/>
        </p:nvGrpSpPr>
        <p:grpSpPr>
          <a:xfrm>
            <a:off x="10622288" y="395708"/>
            <a:ext cx="1206105" cy="437524"/>
            <a:chOff x="9006021" y="2909875"/>
            <a:chExt cx="2280155" cy="827144"/>
          </a:xfrm>
        </p:grpSpPr>
        <p:sp>
          <p:nvSpPr>
            <p:cNvPr id="37" name="Rectangle: Rounded Corners 36">
              <a:extLst>
                <a:ext uri="{FF2B5EF4-FFF2-40B4-BE49-F238E27FC236}">
                  <a16:creationId xmlns:a16="http://schemas.microsoft.com/office/drawing/2014/main" id="{586B9C18-6F6A-4301-BCB7-0C885050EA04}"/>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C93EC8BA-B0F8-4833-A7C8-2DD0A7C62C81}"/>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9" name="arrow_3" title="Icon of an arrow pointing down at a line">
              <a:extLst>
                <a:ext uri="{FF2B5EF4-FFF2-40B4-BE49-F238E27FC236}">
                  <a16:creationId xmlns:a16="http://schemas.microsoft.com/office/drawing/2014/main" id="{4C780074-F8D6-4E97-99A6-12B595819348}"/>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0" name="Group 39" descr="Define Strategy">
            <a:extLst>
              <a:ext uri="{FF2B5EF4-FFF2-40B4-BE49-F238E27FC236}">
                <a16:creationId xmlns:a16="http://schemas.microsoft.com/office/drawing/2014/main" id="{71987458-BAB8-4DB4-8F05-63FFDF13BDE8}"/>
              </a:ext>
            </a:extLst>
          </p:cNvPr>
          <p:cNvGrpSpPr/>
          <p:nvPr/>
        </p:nvGrpSpPr>
        <p:grpSpPr>
          <a:xfrm>
            <a:off x="6629115" y="312170"/>
            <a:ext cx="1226203" cy="604598"/>
            <a:chOff x="1103923" y="2743198"/>
            <a:chExt cx="2318149" cy="1143000"/>
          </a:xfrm>
        </p:grpSpPr>
        <p:sp>
          <p:nvSpPr>
            <p:cNvPr id="41" name="Rectangle: Rounded Corners 40">
              <a:extLst>
                <a:ext uri="{FF2B5EF4-FFF2-40B4-BE49-F238E27FC236}">
                  <a16:creationId xmlns:a16="http://schemas.microsoft.com/office/drawing/2014/main" id="{EB417D03-AE7B-4931-874B-872FAD8F1B9C}"/>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plan" title="Icon of a circle with an arrow projecting from it between two exes">
              <a:extLst>
                <a:ext uri="{FF2B5EF4-FFF2-40B4-BE49-F238E27FC236}">
                  <a16:creationId xmlns:a16="http://schemas.microsoft.com/office/drawing/2014/main" id="{59B2C095-1B8C-4C1F-BF23-2A0D81B241ED}"/>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TextBox 42">
              <a:extLst>
                <a:ext uri="{FF2B5EF4-FFF2-40B4-BE49-F238E27FC236}">
                  <a16:creationId xmlns:a16="http://schemas.microsoft.com/office/drawing/2014/main" id="{40C1CD60-5070-4D27-ACB4-49AC8E81B293}"/>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4" name="Rectangle: Rounded Corners 43">
            <a:extLst>
              <a:ext uri="{FF2B5EF4-FFF2-40B4-BE49-F238E27FC236}">
                <a16:creationId xmlns:a16="http://schemas.microsoft.com/office/drawing/2014/main" id="{D464C68B-B35E-43FD-A99A-F2E9FA4829CA}"/>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descr="Manage">
            <a:extLst>
              <a:ext uri="{FF2B5EF4-FFF2-40B4-BE49-F238E27FC236}">
                <a16:creationId xmlns:a16="http://schemas.microsoft.com/office/drawing/2014/main" id="{96EFE2A5-449E-40A0-9A5C-5971F3E25306}"/>
              </a:ext>
            </a:extLst>
          </p:cNvPr>
          <p:cNvGrpSpPr/>
          <p:nvPr/>
        </p:nvGrpSpPr>
        <p:grpSpPr>
          <a:xfrm>
            <a:off x="9954953" y="1093250"/>
            <a:ext cx="1228859" cy="437524"/>
            <a:chOff x="6172864" y="5454930"/>
            <a:chExt cx="2323170" cy="827144"/>
          </a:xfrm>
        </p:grpSpPr>
        <p:sp>
          <p:nvSpPr>
            <p:cNvPr id="46" name="Rectangle: Rounded Corners 45">
              <a:extLst>
                <a:ext uri="{FF2B5EF4-FFF2-40B4-BE49-F238E27FC236}">
                  <a16:creationId xmlns:a16="http://schemas.microsoft.com/office/drawing/2014/main" id="{F6788359-050E-46C9-9D60-E01A36F3CAFA}"/>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Trackers_EADF_bidi" title="Icon of a clipboard with a checklist on it">
              <a:extLst>
                <a:ext uri="{FF2B5EF4-FFF2-40B4-BE49-F238E27FC236}">
                  <a16:creationId xmlns:a16="http://schemas.microsoft.com/office/drawing/2014/main" id="{B448B231-A42A-46C5-8A69-B428A4131BCF}"/>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42E0B7AD-F6A1-4EA5-8818-020A1EF6E591}"/>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9" name="Group 48" descr="Govern">
            <a:extLst>
              <a:ext uri="{FF2B5EF4-FFF2-40B4-BE49-F238E27FC236}">
                <a16:creationId xmlns:a16="http://schemas.microsoft.com/office/drawing/2014/main" id="{6F179BB9-6AD6-4225-85C1-6F5DF26B1554}"/>
              </a:ext>
            </a:extLst>
          </p:cNvPr>
          <p:cNvGrpSpPr/>
          <p:nvPr/>
        </p:nvGrpSpPr>
        <p:grpSpPr>
          <a:xfrm>
            <a:off x="8655740" y="1093250"/>
            <a:ext cx="1226203" cy="437524"/>
            <a:chOff x="3716688" y="5454930"/>
            <a:chExt cx="2318149" cy="827144"/>
          </a:xfrm>
        </p:grpSpPr>
        <p:sp>
          <p:nvSpPr>
            <p:cNvPr id="50" name="Rectangle: Rounded Corners 49">
              <a:extLst>
                <a:ext uri="{FF2B5EF4-FFF2-40B4-BE49-F238E27FC236}">
                  <a16:creationId xmlns:a16="http://schemas.microsoft.com/office/drawing/2014/main" id="{B5EB620C-7474-4572-A403-9794B090AFFD}"/>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Org_ECA6" title="Icon of three boxes in a bracket chart">
              <a:extLst>
                <a:ext uri="{FF2B5EF4-FFF2-40B4-BE49-F238E27FC236}">
                  <a16:creationId xmlns:a16="http://schemas.microsoft.com/office/drawing/2014/main" id="{B96DE0A0-B4F8-4C5C-88DE-62D326D50ED0}"/>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2" name="TextBox 51">
              <a:extLst>
                <a:ext uri="{FF2B5EF4-FFF2-40B4-BE49-F238E27FC236}">
                  <a16:creationId xmlns:a16="http://schemas.microsoft.com/office/drawing/2014/main" id="{B2E955AB-BF49-4D0B-8FEB-C48634703C8C}"/>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3" name="Rectangle 52">
            <a:extLst>
              <a:ext uri="{FF2B5EF4-FFF2-40B4-BE49-F238E27FC236}">
                <a16:creationId xmlns:a16="http://schemas.microsoft.com/office/drawing/2014/main" id="{34125725-270D-4D7A-95CF-AF9859AA0E48}"/>
              </a:ext>
              <a:ext uri="{C183D7F6-B498-43B3-948B-1728B52AA6E4}">
                <adec:decorative xmlns:adec="http://schemas.microsoft.com/office/drawing/2017/decorative" val="1"/>
              </a:ext>
            </a:extLst>
          </p:cNvPr>
          <p:cNvSpPr/>
          <p:nvPr/>
        </p:nvSpPr>
        <p:spPr bwMode="auto">
          <a:xfrm>
            <a:off x="10572147" y="338138"/>
            <a:ext cx="1300766"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3CE040E4-1A1A-4D84-AB03-0D257669E455}"/>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402F10CE-9BF9-4452-B81E-5F44C43944C0}"/>
              </a:ext>
              <a:ext uri="{C183D7F6-B498-43B3-948B-1728B52AA6E4}">
                <adec:decorative xmlns:adec="http://schemas.microsoft.com/office/drawing/2017/decorative" val="1"/>
              </a:ext>
            </a:extLst>
          </p:cNvPr>
          <p:cNvSpPr/>
          <p:nvPr/>
        </p:nvSpPr>
        <p:spPr bwMode="auto">
          <a:xfrm>
            <a:off x="6463431" y="238711"/>
            <a:ext cx="1428752"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816A56F3-FCA9-49CA-BE9F-EC7D1D29F086}"/>
              </a:ext>
              <a:ext uri="{C183D7F6-B498-43B3-948B-1728B52AA6E4}">
                <adec:decorative xmlns:adec="http://schemas.microsoft.com/office/drawing/2017/decorative" val="1"/>
              </a:ext>
            </a:extLst>
          </p:cNvPr>
          <p:cNvSpPr/>
          <p:nvPr/>
        </p:nvSpPr>
        <p:spPr bwMode="auto">
          <a:xfrm>
            <a:off x="7993145" y="338138"/>
            <a:ext cx="1300766"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3353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42" presetClass="path" presetSubtype="0" decel="100000" fill="hold" grpId="1" nodeType="withEffect">
                                  <p:stCondLst>
                                    <p:cond delay="0"/>
                                  </p:stCondLst>
                                  <p:childTnLst>
                                    <p:animMotion origin="layout" path="M 4.16667E-6 0.04491 L 4.16667E-6 1.48148E-6 " pathEditMode="relative" rAng="0" ptsTypes="AA">
                                      <p:cBhvr>
                                        <p:cTn id="9" dur="600" fill="hold"/>
                                        <p:tgtEl>
                                          <p:spTgt spid="57"/>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par>
                                <p:cTn id="15" presetID="42" presetClass="path" presetSubtype="0" decel="100000" fill="hold" grpId="1" nodeType="withEffect">
                                  <p:stCondLst>
                                    <p:cond delay="0"/>
                                  </p:stCondLst>
                                  <p:childTnLst>
                                    <p:animMotion origin="layout" path="M -3.125E-6 0.04491 L -3.125E-6 1.48148E-6 " pathEditMode="relative" rAng="0" ptsTypes="AA">
                                      <p:cBhvr>
                                        <p:cTn id="16" dur="600" fill="hold"/>
                                        <p:tgtEl>
                                          <p:spTgt spid="58"/>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par>
                                <p:cTn id="22" presetID="42" presetClass="path" presetSubtype="0" decel="100000" fill="hold" grpId="1" nodeType="withEffect">
                                  <p:stCondLst>
                                    <p:cond delay="0"/>
                                  </p:stCondLst>
                                  <p:childTnLst>
                                    <p:animMotion origin="layout" path="M -1.04167E-6 0.04491 L -1.04167E-6 1.48148E-6 " pathEditMode="relative" rAng="0" ptsTypes="AA">
                                      <p:cBhvr>
                                        <p:cTn id="23" dur="600" fill="hold"/>
                                        <p:tgtEl>
                                          <p:spTgt spid="59"/>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42" presetClass="path" presetSubtype="0" decel="100000" fill="hold" grpId="1" nodeType="withEffect">
                                  <p:stCondLst>
                                    <p:cond delay="0"/>
                                  </p:stCondLst>
                                  <p:childTnLst>
                                    <p:animMotion origin="layout" path="M 1.45833E-6 0.04491 L 1.45833E-6 1.48148E-6 " pathEditMode="relative" rAng="0" ptsTypes="AA">
                                      <p:cBhvr>
                                        <p:cTn id="30" dur="600" fill="hold"/>
                                        <p:tgtEl>
                                          <p:spTgt spid="60"/>
                                        </p:tgtEl>
                                        <p:attrNameLst>
                                          <p:attrName>ppt_x</p:attrName>
                                          <p:attrName>ppt_y</p:attrName>
                                        </p:attrNameLst>
                                      </p:cBhvr>
                                      <p:rCtr x="0" y="-2245"/>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500"/>
                                        <p:tgtEl>
                                          <p:spTgt spid="61"/>
                                        </p:tgtEl>
                                      </p:cBhvr>
                                    </p:animEffect>
                                  </p:childTnLst>
                                </p:cTn>
                              </p:par>
                              <p:par>
                                <p:cTn id="36" presetID="42" presetClass="path" presetSubtype="0" decel="100000" fill="hold" grpId="1" nodeType="withEffect">
                                  <p:stCondLst>
                                    <p:cond delay="0"/>
                                  </p:stCondLst>
                                  <p:childTnLst>
                                    <p:animMotion origin="layout" path="M 3.95833E-6 0.04491 L 3.95833E-6 1.48148E-6 " pathEditMode="relative" rAng="0" ptsTypes="AA">
                                      <p:cBhvr>
                                        <p:cTn id="37" dur="600" fill="hold"/>
                                        <p:tgtEl>
                                          <p:spTgt spid="61"/>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FB6A6-44C5-47AA-9954-7661C3ADB536}"/>
              </a:ext>
            </a:extLst>
          </p:cNvPr>
          <p:cNvSpPr>
            <a:spLocks noGrp="1"/>
          </p:cNvSpPr>
          <p:nvPr>
            <p:ph type="title"/>
          </p:nvPr>
        </p:nvSpPr>
        <p:spPr/>
        <p:txBody>
          <a:bodyPr/>
          <a:lstStyle/>
          <a:p>
            <a:r>
              <a:rPr lang="en-US"/>
              <a:t>Adopt: Migrate</a:t>
            </a:r>
          </a:p>
        </p:txBody>
      </p:sp>
      <p:sp>
        <p:nvSpPr>
          <p:cNvPr id="5" name="Rectangle 4">
            <a:extLst>
              <a:ext uri="{FF2B5EF4-FFF2-40B4-BE49-F238E27FC236}">
                <a16:creationId xmlns:a16="http://schemas.microsoft.com/office/drawing/2014/main" id="{CB088C91-878D-4F9C-AF4D-93C00E71B8DE}"/>
              </a:ext>
            </a:extLst>
          </p:cNvPr>
          <p:cNvSpPr/>
          <p:nvPr/>
        </p:nvSpPr>
        <p:spPr>
          <a:xfrm>
            <a:off x="588262" y="1312500"/>
            <a:ext cx="6333231" cy="907171"/>
          </a:xfrm>
          <a:prstGeom prst="rect">
            <a:avLst/>
          </a:prstGeom>
        </p:spPr>
        <p:txBody>
          <a:bodyPr wrap="square" lIns="0">
            <a:spAutoFit/>
          </a:bodyPr>
          <a:lstStyle/>
          <a:p>
            <a:pPr lvl="0">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Cloud adoption will include workloads which do not warrant significant investments in the creation of new business logic. </a:t>
            </a:r>
            <a:r>
              <a:rPr lang="en-US"/>
              <a:t>These workloads are candidates for migration to the cloud</a:t>
            </a: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t>
            </a:r>
          </a:p>
        </p:txBody>
      </p:sp>
      <p:sp>
        <p:nvSpPr>
          <p:cNvPr id="27" name="Rectangle: Rounded Corners 26">
            <a:extLst>
              <a:ext uri="{FF2B5EF4-FFF2-40B4-BE49-F238E27FC236}">
                <a16:creationId xmlns:a16="http://schemas.microsoft.com/office/drawing/2014/main" id="{3FD02281-0C81-465F-AB32-20BFC1D7C0E0}"/>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96FE9303-11F3-4001-B5FA-E5726C27FD39}"/>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F455609E-D7C6-4CE5-9866-D8C5E795913C}"/>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F7A44BD1-4C22-44ED-906C-09A799E3EC9C}"/>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1" name="check 3" title="Icon of a checkmark with a circle around it">
              <a:extLst>
                <a:ext uri="{FF2B5EF4-FFF2-40B4-BE49-F238E27FC236}">
                  <a16:creationId xmlns:a16="http://schemas.microsoft.com/office/drawing/2014/main" id="{62147B8C-E9F0-42B5-95E0-6558C6AE2992}"/>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Plan">
            <a:extLst>
              <a:ext uri="{FF2B5EF4-FFF2-40B4-BE49-F238E27FC236}">
                <a16:creationId xmlns:a16="http://schemas.microsoft.com/office/drawing/2014/main" id="{1E735656-C4D8-42F6-B097-B7BF5ED47643}"/>
              </a:ext>
            </a:extLst>
          </p:cNvPr>
          <p:cNvGrpSpPr/>
          <p:nvPr/>
        </p:nvGrpSpPr>
        <p:grpSpPr>
          <a:xfrm>
            <a:off x="8011157" y="395708"/>
            <a:ext cx="1226203" cy="437524"/>
            <a:chOff x="3716688" y="2901128"/>
            <a:chExt cx="2318149" cy="827144"/>
          </a:xfrm>
        </p:grpSpPr>
        <p:sp>
          <p:nvSpPr>
            <p:cNvPr id="33" name="Rectangle: Rounded Corners 32">
              <a:extLst>
                <a:ext uri="{FF2B5EF4-FFF2-40B4-BE49-F238E27FC236}">
                  <a16:creationId xmlns:a16="http://schemas.microsoft.com/office/drawing/2014/main" id="{645202D6-3934-45A9-8B8C-7432226C6053}"/>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993B8D9E-B577-4011-B2F5-25B1FD831FC0}"/>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5" name="BulletedList_E8FD" title="Icon of a bulleted list">
              <a:extLst>
                <a:ext uri="{FF2B5EF4-FFF2-40B4-BE49-F238E27FC236}">
                  <a16:creationId xmlns:a16="http://schemas.microsoft.com/office/drawing/2014/main" id="{03EEB6DA-C2B4-479D-8531-1CA70CB9EC26}"/>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Adpot">
            <a:extLst>
              <a:ext uri="{FF2B5EF4-FFF2-40B4-BE49-F238E27FC236}">
                <a16:creationId xmlns:a16="http://schemas.microsoft.com/office/drawing/2014/main" id="{B01C52A2-9AFF-4B1B-8B62-8ED4083BE218}"/>
              </a:ext>
            </a:extLst>
          </p:cNvPr>
          <p:cNvGrpSpPr/>
          <p:nvPr/>
        </p:nvGrpSpPr>
        <p:grpSpPr>
          <a:xfrm>
            <a:off x="10622288" y="395708"/>
            <a:ext cx="1206105" cy="437524"/>
            <a:chOff x="9006021" y="2909875"/>
            <a:chExt cx="2280155" cy="827144"/>
          </a:xfrm>
        </p:grpSpPr>
        <p:sp>
          <p:nvSpPr>
            <p:cNvPr id="37" name="Rectangle: Rounded Corners 36">
              <a:extLst>
                <a:ext uri="{FF2B5EF4-FFF2-40B4-BE49-F238E27FC236}">
                  <a16:creationId xmlns:a16="http://schemas.microsoft.com/office/drawing/2014/main" id="{EB15577E-9678-4C8E-A676-7B14CBFD7BAA}"/>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16087D16-ADB1-4E74-9EF1-187D913FAD82}"/>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9" name="arrow_3" title="Icon of an arrow pointing down at a line">
              <a:extLst>
                <a:ext uri="{FF2B5EF4-FFF2-40B4-BE49-F238E27FC236}">
                  <a16:creationId xmlns:a16="http://schemas.microsoft.com/office/drawing/2014/main" id="{8C008A00-F6F7-4D22-8463-AD78F1C2DA21}"/>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0" name="Group 39" descr="Define Strategy">
            <a:extLst>
              <a:ext uri="{FF2B5EF4-FFF2-40B4-BE49-F238E27FC236}">
                <a16:creationId xmlns:a16="http://schemas.microsoft.com/office/drawing/2014/main" id="{5706D360-BD24-431F-8074-B78B2147101B}"/>
              </a:ext>
            </a:extLst>
          </p:cNvPr>
          <p:cNvGrpSpPr/>
          <p:nvPr/>
        </p:nvGrpSpPr>
        <p:grpSpPr>
          <a:xfrm>
            <a:off x="6629115" y="312170"/>
            <a:ext cx="1226203" cy="604598"/>
            <a:chOff x="1103923" y="2743198"/>
            <a:chExt cx="2318149" cy="1143000"/>
          </a:xfrm>
        </p:grpSpPr>
        <p:sp>
          <p:nvSpPr>
            <p:cNvPr id="41" name="Rectangle: Rounded Corners 40">
              <a:extLst>
                <a:ext uri="{FF2B5EF4-FFF2-40B4-BE49-F238E27FC236}">
                  <a16:creationId xmlns:a16="http://schemas.microsoft.com/office/drawing/2014/main" id="{E980A6BC-228A-4DBB-868F-751D3E465127}"/>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plan" title="Icon of a circle with an arrow projecting from it between two exes">
              <a:extLst>
                <a:ext uri="{FF2B5EF4-FFF2-40B4-BE49-F238E27FC236}">
                  <a16:creationId xmlns:a16="http://schemas.microsoft.com/office/drawing/2014/main" id="{56E81255-9252-4322-8219-E76A5701906F}"/>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TextBox 42">
              <a:extLst>
                <a:ext uri="{FF2B5EF4-FFF2-40B4-BE49-F238E27FC236}">
                  <a16:creationId xmlns:a16="http://schemas.microsoft.com/office/drawing/2014/main" id="{7FD6AB22-620F-4CDD-A559-B3A7652019AC}"/>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4" name="Rectangle: Rounded Corners 43">
            <a:extLst>
              <a:ext uri="{FF2B5EF4-FFF2-40B4-BE49-F238E27FC236}">
                <a16:creationId xmlns:a16="http://schemas.microsoft.com/office/drawing/2014/main" id="{97E62872-EDE9-44AF-A847-3789030A9F92}"/>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descr="Manage">
            <a:extLst>
              <a:ext uri="{FF2B5EF4-FFF2-40B4-BE49-F238E27FC236}">
                <a16:creationId xmlns:a16="http://schemas.microsoft.com/office/drawing/2014/main" id="{6F86E9B5-0410-4B79-A238-8F82466CCD3C}"/>
              </a:ext>
            </a:extLst>
          </p:cNvPr>
          <p:cNvGrpSpPr/>
          <p:nvPr/>
        </p:nvGrpSpPr>
        <p:grpSpPr>
          <a:xfrm>
            <a:off x="9954953" y="1093250"/>
            <a:ext cx="1228859" cy="437524"/>
            <a:chOff x="6172864" y="5454930"/>
            <a:chExt cx="2323170" cy="827144"/>
          </a:xfrm>
        </p:grpSpPr>
        <p:sp>
          <p:nvSpPr>
            <p:cNvPr id="46" name="Rectangle: Rounded Corners 45">
              <a:extLst>
                <a:ext uri="{FF2B5EF4-FFF2-40B4-BE49-F238E27FC236}">
                  <a16:creationId xmlns:a16="http://schemas.microsoft.com/office/drawing/2014/main" id="{ED7AC1A9-287B-46DA-96D2-01AEA1151878}"/>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Trackers_EADF_bidi" title="Icon of a clipboard with a checklist on it">
              <a:extLst>
                <a:ext uri="{FF2B5EF4-FFF2-40B4-BE49-F238E27FC236}">
                  <a16:creationId xmlns:a16="http://schemas.microsoft.com/office/drawing/2014/main" id="{88FF6230-9A6F-491B-980B-811D5B88C1B8}"/>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776199F3-364C-48D6-9ED6-7F1C62D64203}"/>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9" name="Group 48" descr="Govern">
            <a:extLst>
              <a:ext uri="{FF2B5EF4-FFF2-40B4-BE49-F238E27FC236}">
                <a16:creationId xmlns:a16="http://schemas.microsoft.com/office/drawing/2014/main" id="{0DD10722-399E-41CB-8AE3-0965AD732F89}"/>
              </a:ext>
            </a:extLst>
          </p:cNvPr>
          <p:cNvGrpSpPr/>
          <p:nvPr/>
        </p:nvGrpSpPr>
        <p:grpSpPr>
          <a:xfrm>
            <a:off x="8655740" y="1093250"/>
            <a:ext cx="1226203" cy="437524"/>
            <a:chOff x="3716688" y="5454930"/>
            <a:chExt cx="2318149" cy="827144"/>
          </a:xfrm>
        </p:grpSpPr>
        <p:sp>
          <p:nvSpPr>
            <p:cNvPr id="50" name="Rectangle: Rounded Corners 49">
              <a:extLst>
                <a:ext uri="{FF2B5EF4-FFF2-40B4-BE49-F238E27FC236}">
                  <a16:creationId xmlns:a16="http://schemas.microsoft.com/office/drawing/2014/main" id="{0796D9C6-30DA-415D-B11E-5CB2CABED748}"/>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Org_ECA6" title="Icon of three boxes in a bracket chart">
              <a:extLst>
                <a:ext uri="{FF2B5EF4-FFF2-40B4-BE49-F238E27FC236}">
                  <a16:creationId xmlns:a16="http://schemas.microsoft.com/office/drawing/2014/main" id="{A8DEBBFE-B0FA-44E7-BC81-82F7D0350EB5}"/>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2" name="TextBox 51">
              <a:extLst>
                <a:ext uri="{FF2B5EF4-FFF2-40B4-BE49-F238E27FC236}">
                  <a16:creationId xmlns:a16="http://schemas.microsoft.com/office/drawing/2014/main" id="{61D252FD-A1E4-412D-AC7D-782986F3ECD4}"/>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3" name="Rectangle 52">
            <a:extLst>
              <a:ext uri="{FF2B5EF4-FFF2-40B4-BE49-F238E27FC236}">
                <a16:creationId xmlns:a16="http://schemas.microsoft.com/office/drawing/2014/main" id="{AEECFF9A-0A0D-45E7-B7CF-CAD7C4B0D121}"/>
              </a:ext>
              <a:ext uri="{C183D7F6-B498-43B3-948B-1728B52AA6E4}">
                <adec:decorative xmlns:adec="http://schemas.microsoft.com/office/drawing/2017/decorative" val="1"/>
              </a:ext>
            </a:extLst>
          </p:cNvPr>
          <p:cNvSpPr/>
          <p:nvPr/>
        </p:nvSpPr>
        <p:spPr bwMode="auto">
          <a:xfrm>
            <a:off x="7958666" y="338138"/>
            <a:ext cx="2593447"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392BAD50-E523-4366-BD4C-3698BCE7DBA2}"/>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921769A8-1921-4BCF-AC71-8153CEA3DEE4}"/>
              </a:ext>
              <a:ext uri="{C183D7F6-B498-43B3-948B-1728B52AA6E4}">
                <adec:decorative xmlns:adec="http://schemas.microsoft.com/office/drawing/2017/decorative" val="1"/>
              </a:ext>
            </a:extLst>
          </p:cNvPr>
          <p:cNvSpPr/>
          <p:nvPr/>
        </p:nvSpPr>
        <p:spPr bwMode="auto">
          <a:xfrm>
            <a:off x="6585515" y="238711"/>
            <a:ext cx="1306668"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AB3566B0-3C0C-437C-AB3C-C84B1AE6E86A}"/>
              </a:ext>
            </a:extLst>
          </p:cNvPr>
          <p:cNvSpPr/>
          <p:nvPr/>
        </p:nvSpPr>
        <p:spPr>
          <a:xfrm>
            <a:off x="59246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Assess</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Evaluate</a:t>
            </a:r>
            <a:r>
              <a:rPr kumimoji="0" lang="en-US" sz="1400" b="0" i="0" u="none" strike="noStrike" kern="1200" cap="none" spc="0" normalizeH="0" baseline="0" noProof="0">
                <a:ln>
                  <a:noFill/>
                </a:ln>
                <a:solidFill>
                  <a:srgbClr val="FFFFFF"/>
                </a:solidFill>
                <a:effectLst/>
                <a:uLnTx/>
                <a:uFillTx/>
                <a:latin typeface="Segoe UI"/>
                <a:ea typeface="+mn-ea"/>
                <a:cs typeface="+mn-cs"/>
              </a:rPr>
              <a:t> assets and establish a plan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Validate pre-requisites: </a:t>
            </a:r>
            <a:r>
              <a:rPr kumimoji="0" lang="en-US" sz="1400" b="0" i="0" u="none" strike="noStrike" kern="1200" cap="none" spc="0" normalizeH="0" baseline="0" noProof="0">
                <a:ln>
                  <a:noFill/>
                </a:ln>
                <a:solidFill>
                  <a:srgbClr val="FFFFFF"/>
                </a:solidFill>
                <a:effectLst/>
                <a:uLnTx/>
                <a:uFillTx/>
                <a:latin typeface="Segoe UI"/>
                <a:ea typeface="+mn-ea"/>
                <a:cs typeface="+mn-cs"/>
              </a:rPr>
              <a:t>landing zone, skilling</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Drivers: </a:t>
            </a:r>
            <a:r>
              <a:rPr kumimoji="0" lang="en-US" sz="1400" b="0" i="0" u="none" strike="noStrike" kern="1200" cap="none" spc="0" normalizeH="0" baseline="0" noProof="0">
                <a:ln>
                  <a:noFill/>
                </a:ln>
                <a:solidFill>
                  <a:srgbClr val="FFFFFF"/>
                </a:solidFill>
                <a:effectLst/>
                <a:uLnTx/>
                <a:uFillTx/>
                <a:latin typeface="Segoe UI"/>
                <a:ea typeface="+mn-ea"/>
                <a:cs typeface="+mn-cs"/>
              </a:rPr>
              <a:t>reducing capex, freeing up DC</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Quantitative factors: </a:t>
            </a:r>
            <a:r>
              <a:rPr kumimoji="0" lang="en-US" sz="1400" b="0" i="0" u="none" strike="noStrike" kern="1200" cap="none" spc="0" normalizeH="0" baseline="0" noProof="0">
                <a:ln>
                  <a:noFill/>
                </a:ln>
                <a:solidFill>
                  <a:srgbClr val="FFFFFF"/>
                </a:solidFill>
                <a:effectLst/>
                <a:uLnTx/>
                <a:uFillTx/>
                <a:latin typeface="Segoe UI"/>
                <a:ea typeface="+mn-ea"/>
                <a:cs typeface="+mn-cs"/>
              </a:rPr>
              <a:t>VMs, networking, compatibility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Qualitative factors: </a:t>
            </a:r>
            <a:r>
              <a:rPr kumimoji="0" lang="en-US" sz="1400" b="0" i="0" u="none" strike="noStrike" kern="1200" cap="none" spc="0" normalizeH="0" baseline="0" noProof="0">
                <a:ln>
                  <a:noFill/>
                </a:ln>
                <a:solidFill>
                  <a:srgbClr val="FFFFFF"/>
                </a:solidFill>
                <a:effectLst/>
                <a:uLnTx/>
                <a:uFillTx/>
                <a:latin typeface="Segoe UI"/>
                <a:ea typeface="+mn-ea"/>
                <a:cs typeface="+mn-cs"/>
              </a:rPr>
              <a:t>process dependencies, critical business events</a:t>
            </a:r>
          </a:p>
        </p:txBody>
      </p:sp>
      <p:sp>
        <p:nvSpPr>
          <p:cNvPr id="57" name="Freeform: Shape 56">
            <a:extLst>
              <a:ext uri="{FF2B5EF4-FFF2-40B4-BE49-F238E27FC236}">
                <a16:creationId xmlns:a16="http://schemas.microsoft.com/office/drawing/2014/main" id="{0B2CA044-54B3-432A-B088-E0A6C8EDD36C}"/>
              </a:ext>
            </a:extLst>
          </p:cNvPr>
          <p:cNvSpPr/>
          <p:nvPr/>
        </p:nvSpPr>
        <p:spPr>
          <a:xfrm>
            <a:off x="3474337"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Migrate: rehost</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Replicate</a:t>
            </a:r>
            <a:r>
              <a:rPr kumimoji="0" lang="en-US" sz="1400" b="0" i="0" u="none" strike="noStrike" kern="1200" cap="none" spc="0" normalizeH="0" baseline="0" noProof="0">
                <a:ln>
                  <a:noFill/>
                </a:ln>
                <a:solidFill>
                  <a:srgbClr val="FFFFFF"/>
                </a:solidFill>
                <a:effectLst/>
                <a:uLnTx/>
                <a:uFillTx/>
                <a:latin typeface="Segoe UI"/>
                <a:ea typeface="+mn-ea"/>
                <a:cs typeface="+mn-cs"/>
              </a:rPr>
              <a:t> (lift and shift)</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on-prem functionality using cloud native technology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Leverage </a:t>
            </a:r>
            <a:r>
              <a:rPr kumimoji="0" lang="en-US" sz="1400" b="0" i="0" u="none" strike="noStrike" kern="1200" cap="none" spc="0" normalizeH="0" baseline="0" noProof="0">
                <a:ln>
                  <a:noFill/>
                </a:ln>
                <a:solidFill>
                  <a:srgbClr val="FFFFFF"/>
                </a:solidFill>
                <a:effectLst/>
                <a:uLnTx/>
                <a:uFillTx/>
                <a:latin typeface="Segoe UI Semibold"/>
                <a:ea typeface="+mn-ea"/>
                <a:cs typeface="+mn-cs"/>
              </a:rPr>
              <a:t>Azure</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Migration Guide</a:t>
            </a:r>
          </a:p>
        </p:txBody>
      </p:sp>
      <p:sp>
        <p:nvSpPr>
          <p:cNvPr id="58" name="Freeform: Shape 57">
            <a:extLst>
              <a:ext uri="{FF2B5EF4-FFF2-40B4-BE49-F238E27FC236}">
                <a16:creationId xmlns:a16="http://schemas.microsoft.com/office/drawing/2014/main" id="{E2D976E6-962B-4E38-904B-8B41552440C7}"/>
              </a:ext>
            </a:extLst>
          </p:cNvPr>
          <p:cNvSpPr/>
          <p:nvPr/>
        </p:nvSpPr>
        <p:spPr>
          <a:xfrm>
            <a:off x="6356208"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Optimize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Balance performance</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and price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Deliver the right</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experience </a:t>
            </a:r>
            <a:r>
              <a:rPr kumimoji="0" lang="en-US" sz="1400" b="0" i="0" u="none" strike="noStrike" kern="1200" cap="none" spc="0" normalizeH="0" baseline="0" noProof="0">
                <a:ln>
                  <a:noFill/>
                </a:ln>
                <a:solidFill>
                  <a:srgbClr val="FFFFFF"/>
                </a:solidFill>
                <a:effectLst/>
                <a:uLnTx/>
                <a:uFillTx/>
                <a:latin typeface="Segoe UI Semibold"/>
                <a:ea typeface="+mn-ea"/>
                <a:cs typeface="+mn-cs"/>
              </a:rPr>
              <a:t>within budget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Resize VM size, resize storage, resize database</a:t>
            </a:r>
          </a:p>
        </p:txBody>
      </p:sp>
      <p:sp>
        <p:nvSpPr>
          <p:cNvPr id="59" name="Freeform: Shape 58">
            <a:extLst>
              <a:ext uri="{FF2B5EF4-FFF2-40B4-BE49-F238E27FC236}">
                <a16:creationId xmlns:a16="http://schemas.microsoft.com/office/drawing/2014/main" id="{90E49FA8-4FFD-48CC-9FB5-86C1B0C7262D}"/>
              </a:ext>
            </a:extLst>
          </p:cNvPr>
          <p:cNvSpPr/>
          <p:nvPr/>
        </p:nvSpPr>
        <p:spPr>
          <a:xfrm>
            <a:off x="9238079"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Secure and manage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Prepare the migrated asset for ongoing operations: </a:t>
            </a:r>
            <a:r>
              <a:rPr kumimoji="0" lang="en-US" sz="1400" b="0" i="0" u="none" strike="noStrike" kern="1200" cap="none" spc="0" normalizeH="0" baseline="0" noProof="0">
                <a:ln>
                  <a:noFill/>
                </a:ln>
                <a:solidFill>
                  <a:srgbClr val="FFFFFF"/>
                </a:solidFill>
                <a:effectLst/>
                <a:uLnTx/>
                <a:uFillTx/>
                <a:latin typeface="Segoe UI Semibold"/>
                <a:ea typeface="+mn-ea"/>
                <a:cs typeface="+mn-cs"/>
              </a:rPr>
              <a:t>security, monitoring, configuration</a:t>
            </a:r>
          </a:p>
        </p:txBody>
      </p:sp>
    </p:spTree>
    <p:extLst>
      <p:ext uri="{BB962C8B-B14F-4D97-AF65-F5344CB8AC3E}">
        <p14:creationId xmlns:p14="http://schemas.microsoft.com/office/powerpoint/2010/main" val="1311512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0"/>
                                  </p:stCondLst>
                                  <p:childTnLst>
                                    <p:animMotion origin="layout" path="M -3.54167E-6 0.04491 L -3.54167E-6 1.48148E-6 " pathEditMode="relative" rAng="0" ptsTypes="AA">
                                      <p:cBhvr>
                                        <p:cTn id="9" dur="600" fill="hold"/>
                                        <p:tgtEl>
                                          <p:spTgt spid="56"/>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fade">
                                      <p:cBhvr>
                                        <p:cTn id="14" dur="500"/>
                                        <p:tgtEl>
                                          <p:spTgt spid="57"/>
                                        </p:tgtEl>
                                      </p:cBhvr>
                                    </p:animEffect>
                                  </p:childTnLst>
                                </p:cTn>
                              </p:par>
                              <p:par>
                                <p:cTn id="15" presetID="42" presetClass="path" presetSubtype="0" decel="100000" fill="hold" grpId="1" nodeType="withEffect">
                                  <p:stCondLst>
                                    <p:cond delay="0"/>
                                  </p:stCondLst>
                                  <p:childTnLst>
                                    <p:animMotion origin="layout" path="M -1.875E-6 0.04491 L -1.875E-6 1.48148E-6 " pathEditMode="relative" rAng="0" ptsTypes="AA">
                                      <p:cBhvr>
                                        <p:cTn id="16" dur="600" fill="hold"/>
                                        <p:tgtEl>
                                          <p:spTgt spid="57"/>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42" presetClass="path" presetSubtype="0" decel="100000" fill="hold" grpId="1" nodeType="withEffect">
                                  <p:stCondLst>
                                    <p:cond delay="0"/>
                                  </p:stCondLst>
                                  <p:childTnLst>
                                    <p:animMotion origin="layout" path="M 1.11022E-16 0.04491 L 1.11022E-16 1.48148E-6 " pathEditMode="relative" rAng="0" ptsTypes="AA">
                                      <p:cBhvr>
                                        <p:cTn id="23" dur="600" fill="hold"/>
                                        <p:tgtEl>
                                          <p:spTgt spid="58"/>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fade">
                                      <p:cBhvr>
                                        <p:cTn id="28" dur="500"/>
                                        <p:tgtEl>
                                          <p:spTgt spid="59"/>
                                        </p:tgtEl>
                                      </p:cBhvr>
                                    </p:animEffect>
                                  </p:childTnLst>
                                </p:cTn>
                              </p:par>
                              <p:par>
                                <p:cTn id="29" presetID="42" presetClass="path" presetSubtype="0" decel="100000" fill="hold" grpId="1" nodeType="withEffect">
                                  <p:stCondLst>
                                    <p:cond delay="0"/>
                                  </p:stCondLst>
                                  <p:childTnLst>
                                    <p:animMotion origin="layout" path="M 1.875E-6 0.04491 L 1.875E-6 1.48148E-6 " pathEditMode="relative" rAng="0" ptsTypes="AA">
                                      <p:cBhvr>
                                        <p:cTn id="30" dur="600" fill="hold"/>
                                        <p:tgtEl>
                                          <p:spTgt spid="5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7" grpId="0" animBg="1"/>
      <p:bldP spid="57" grpId="1" animBg="1"/>
      <p:bldP spid="58" grpId="0" animBg="1"/>
      <p:bldP spid="58" grpId="1" animBg="1"/>
      <p:bldP spid="59" grpId="0" animBg="1"/>
      <p:bldP spid="5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FB6A6-44C5-47AA-9954-7661C3ADB536}"/>
              </a:ext>
            </a:extLst>
          </p:cNvPr>
          <p:cNvSpPr>
            <a:spLocks noGrp="1"/>
          </p:cNvSpPr>
          <p:nvPr>
            <p:ph type="title"/>
          </p:nvPr>
        </p:nvSpPr>
        <p:spPr/>
        <p:txBody>
          <a:bodyPr/>
          <a:lstStyle/>
          <a:p>
            <a:r>
              <a:rPr lang="en-US"/>
              <a:t>Adopt: Innovate</a:t>
            </a:r>
          </a:p>
        </p:txBody>
      </p:sp>
      <p:sp>
        <p:nvSpPr>
          <p:cNvPr id="9" name="Rectangle 8">
            <a:extLst>
              <a:ext uri="{FF2B5EF4-FFF2-40B4-BE49-F238E27FC236}">
                <a16:creationId xmlns:a16="http://schemas.microsoft.com/office/drawing/2014/main" id="{9E83D2E4-19CC-46DC-9C97-72084E8BEF5A}"/>
              </a:ext>
            </a:extLst>
          </p:cNvPr>
          <p:cNvSpPr/>
          <p:nvPr/>
        </p:nvSpPr>
        <p:spPr>
          <a:xfrm>
            <a:off x="637675" y="1127134"/>
            <a:ext cx="7298801" cy="1178784"/>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Older apps can take advantage of many of the same cloud-native benefits by modernizing the solution or components of the solution. Modern DevOps invites into the process to create shorter feedback loops and better customer experiences. </a:t>
            </a:r>
          </a:p>
        </p:txBody>
      </p:sp>
      <p:sp>
        <p:nvSpPr>
          <p:cNvPr id="27" name="Rectangle: Rounded Corners 26">
            <a:extLst>
              <a:ext uri="{FF2B5EF4-FFF2-40B4-BE49-F238E27FC236}">
                <a16:creationId xmlns:a16="http://schemas.microsoft.com/office/drawing/2014/main" id="{3111116C-E302-4D8E-B261-9D4011374F17}"/>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descr="Ready">
            <a:extLst>
              <a:ext uri="{FF2B5EF4-FFF2-40B4-BE49-F238E27FC236}">
                <a16:creationId xmlns:a16="http://schemas.microsoft.com/office/drawing/2014/main" id="{C710222F-B190-42B3-ABC3-D8688A785FC6}"/>
              </a:ext>
            </a:extLst>
          </p:cNvPr>
          <p:cNvGrpSpPr/>
          <p:nvPr/>
        </p:nvGrpSpPr>
        <p:grpSpPr>
          <a:xfrm>
            <a:off x="9310370" y="395708"/>
            <a:ext cx="1228859" cy="437524"/>
            <a:chOff x="6345065" y="2909875"/>
            <a:chExt cx="2323170" cy="827144"/>
          </a:xfrm>
        </p:grpSpPr>
        <p:sp>
          <p:nvSpPr>
            <p:cNvPr id="29" name="Rectangle: Rounded Corners 28">
              <a:extLst>
                <a:ext uri="{FF2B5EF4-FFF2-40B4-BE49-F238E27FC236}">
                  <a16:creationId xmlns:a16="http://schemas.microsoft.com/office/drawing/2014/main" id="{D88BB3D2-B982-4958-82FD-6B6EF3D8DFBE}"/>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7896F43F-1FE1-4E4F-8D7F-E92438193F40}"/>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1" name="check 3" title="Icon of a checkmark with a circle around it">
              <a:extLst>
                <a:ext uri="{FF2B5EF4-FFF2-40B4-BE49-F238E27FC236}">
                  <a16:creationId xmlns:a16="http://schemas.microsoft.com/office/drawing/2014/main" id="{A65E3C0F-0C5D-42E3-B7C9-CCA73A1DD547}"/>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descr="Plan">
            <a:extLst>
              <a:ext uri="{FF2B5EF4-FFF2-40B4-BE49-F238E27FC236}">
                <a16:creationId xmlns:a16="http://schemas.microsoft.com/office/drawing/2014/main" id="{C3FA17A8-8102-486B-80AA-05BD75E89E3C}"/>
              </a:ext>
            </a:extLst>
          </p:cNvPr>
          <p:cNvGrpSpPr/>
          <p:nvPr/>
        </p:nvGrpSpPr>
        <p:grpSpPr>
          <a:xfrm>
            <a:off x="8011157" y="395708"/>
            <a:ext cx="1226203" cy="437524"/>
            <a:chOff x="3716688" y="2901128"/>
            <a:chExt cx="2318149" cy="827144"/>
          </a:xfrm>
        </p:grpSpPr>
        <p:sp>
          <p:nvSpPr>
            <p:cNvPr id="33" name="Rectangle: Rounded Corners 32">
              <a:extLst>
                <a:ext uri="{FF2B5EF4-FFF2-40B4-BE49-F238E27FC236}">
                  <a16:creationId xmlns:a16="http://schemas.microsoft.com/office/drawing/2014/main" id="{32328D18-6CE3-4763-935A-76EA9139B503}"/>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0347B0BD-DA92-4D2F-96C5-8AFBBF665283}"/>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5" name="BulletedList_E8FD" title="Icon of a bulleted list">
              <a:extLst>
                <a:ext uri="{FF2B5EF4-FFF2-40B4-BE49-F238E27FC236}">
                  <a16:creationId xmlns:a16="http://schemas.microsoft.com/office/drawing/2014/main" id="{077CF6C8-511C-45BC-9915-03D3A553A757}"/>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Adpot">
            <a:extLst>
              <a:ext uri="{FF2B5EF4-FFF2-40B4-BE49-F238E27FC236}">
                <a16:creationId xmlns:a16="http://schemas.microsoft.com/office/drawing/2014/main" id="{8A778C01-E191-48CB-8E99-39FBEA5C9B75}"/>
              </a:ext>
            </a:extLst>
          </p:cNvPr>
          <p:cNvGrpSpPr/>
          <p:nvPr/>
        </p:nvGrpSpPr>
        <p:grpSpPr>
          <a:xfrm>
            <a:off x="10622288" y="395708"/>
            <a:ext cx="1206105" cy="437524"/>
            <a:chOff x="9006021" y="2909875"/>
            <a:chExt cx="2280155" cy="827144"/>
          </a:xfrm>
        </p:grpSpPr>
        <p:sp>
          <p:nvSpPr>
            <p:cNvPr id="37" name="Rectangle: Rounded Corners 36">
              <a:extLst>
                <a:ext uri="{FF2B5EF4-FFF2-40B4-BE49-F238E27FC236}">
                  <a16:creationId xmlns:a16="http://schemas.microsoft.com/office/drawing/2014/main" id="{61681876-817F-4E8A-8528-CC232BF93CC6}"/>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6DB7C94B-2227-44F8-80CE-0017CCD3641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9" name="arrow_3" title="Icon of an arrow pointing down at a line">
              <a:extLst>
                <a:ext uri="{FF2B5EF4-FFF2-40B4-BE49-F238E27FC236}">
                  <a16:creationId xmlns:a16="http://schemas.microsoft.com/office/drawing/2014/main" id="{BC433182-8B77-438B-89E3-F50B74D84D06}"/>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0" name="Group 39" descr="Define Strategy">
            <a:extLst>
              <a:ext uri="{FF2B5EF4-FFF2-40B4-BE49-F238E27FC236}">
                <a16:creationId xmlns:a16="http://schemas.microsoft.com/office/drawing/2014/main" id="{A96DB7EA-1750-4790-B252-D70C3694A183}"/>
              </a:ext>
            </a:extLst>
          </p:cNvPr>
          <p:cNvGrpSpPr/>
          <p:nvPr/>
        </p:nvGrpSpPr>
        <p:grpSpPr>
          <a:xfrm>
            <a:off x="6629115" y="312170"/>
            <a:ext cx="1226203" cy="604598"/>
            <a:chOff x="1103923" y="2743198"/>
            <a:chExt cx="2318149" cy="1143000"/>
          </a:xfrm>
        </p:grpSpPr>
        <p:sp>
          <p:nvSpPr>
            <p:cNvPr id="41" name="Rectangle: Rounded Corners 40">
              <a:extLst>
                <a:ext uri="{FF2B5EF4-FFF2-40B4-BE49-F238E27FC236}">
                  <a16:creationId xmlns:a16="http://schemas.microsoft.com/office/drawing/2014/main" id="{635EB9CC-4EFE-4D48-BACD-9D7A942E6EEC}"/>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plan" title="Icon of a circle with an arrow projecting from it between two exes">
              <a:extLst>
                <a:ext uri="{FF2B5EF4-FFF2-40B4-BE49-F238E27FC236}">
                  <a16:creationId xmlns:a16="http://schemas.microsoft.com/office/drawing/2014/main" id="{D16414CB-D35E-4C90-B219-4301A5FF53A7}"/>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TextBox 42">
              <a:extLst>
                <a:ext uri="{FF2B5EF4-FFF2-40B4-BE49-F238E27FC236}">
                  <a16:creationId xmlns:a16="http://schemas.microsoft.com/office/drawing/2014/main" id="{C1E2F1A2-8C95-4C58-B330-24750C4AEF74}"/>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4" name="Rectangle: Rounded Corners 43">
            <a:extLst>
              <a:ext uri="{FF2B5EF4-FFF2-40B4-BE49-F238E27FC236}">
                <a16:creationId xmlns:a16="http://schemas.microsoft.com/office/drawing/2014/main" id="{A072D79E-FAD8-437B-9A89-23391675C35E}"/>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descr="Manage">
            <a:extLst>
              <a:ext uri="{FF2B5EF4-FFF2-40B4-BE49-F238E27FC236}">
                <a16:creationId xmlns:a16="http://schemas.microsoft.com/office/drawing/2014/main" id="{337D9E93-6D8A-44F5-9022-CE0E817B25EB}"/>
              </a:ext>
            </a:extLst>
          </p:cNvPr>
          <p:cNvGrpSpPr/>
          <p:nvPr/>
        </p:nvGrpSpPr>
        <p:grpSpPr>
          <a:xfrm>
            <a:off x="9954953" y="1093250"/>
            <a:ext cx="1228859" cy="437524"/>
            <a:chOff x="6172864" y="5454930"/>
            <a:chExt cx="2323170" cy="827144"/>
          </a:xfrm>
        </p:grpSpPr>
        <p:sp>
          <p:nvSpPr>
            <p:cNvPr id="46" name="Rectangle: Rounded Corners 45">
              <a:extLst>
                <a:ext uri="{FF2B5EF4-FFF2-40B4-BE49-F238E27FC236}">
                  <a16:creationId xmlns:a16="http://schemas.microsoft.com/office/drawing/2014/main" id="{C5E06781-E16A-4AD1-908C-168A530547C3}"/>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Trackers_EADF_bidi" title="Icon of a clipboard with a checklist on it">
              <a:extLst>
                <a:ext uri="{FF2B5EF4-FFF2-40B4-BE49-F238E27FC236}">
                  <a16:creationId xmlns:a16="http://schemas.microsoft.com/office/drawing/2014/main" id="{5C7C2DC6-F3E6-4CD7-855C-FD0624BA7906}"/>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27D04BE9-9B87-4502-9C25-09F9200A2758}"/>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9" name="Group 48" descr="Govern">
            <a:extLst>
              <a:ext uri="{FF2B5EF4-FFF2-40B4-BE49-F238E27FC236}">
                <a16:creationId xmlns:a16="http://schemas.microsoft.com/office/drawing/2014/main" id="{E5636666-0128-4021-A665-E211FC861FEB}"/>
              </a:ext>
            </a:extLst>
          </p:cNvPr>
          <p:cNvGrpSpPr/>
          <p:nvPr/>
        </p:nvGrpSpPr>
        <p:grpSpPr>
          <a:xfrm>
            <a:off x="8655740" y="1093250"/>
            <a:ext cx="1226203" cy="437524"/>
            <a:chOff x="3716688" y="5454930"/>
            <a:chExt cx="2318149" cy="827144"/>
          </a:xfrm>
        </p:grpSpPr>
        <p:sp>
          <p:nvSpPr>
            <p:cNvPr id="50" name="Rectangle: Rounded Corners 49">
              <a:extLst>
                <a:ext uri="{FF2B5EF4-FFF2-40B4-BE49-F238E27FC236}">
                  <a16:creationId xmlns:a16="http://schemas.microsoft.com/office/drawing/2014/main" id="{A6956D7C-3A35-46AB-B35E-9F1F8D718241}"/>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Org_ECA6" title="Icon of three boxes in a bracket chart">
              <a:extLst>
                <a:ext uri="{FF2B5EF4-FFF2-40B4-BE49-F238E27FC236}">
                  <a16:creationId xmlns:a16="http://schemas.microsoft.com/office/drawing/2014/main" id="{BA48F8D0-55AC-4732-A142-AFDF9430DE48}"/>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2" name="TextBox 51">
              <a:extLst>
                <a:ext uri="{FF2B5EF4-FFF2-40B4-BE49-F238E27FC236}">
                  <a16:creationId xmlns:a16="http://schemas.microsoft.com/office/drawing/2014/main" id="{6CEBD87C-B3F3-45BD-9D1C-09CFBDC016CE}"/>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3" name="Rectangle 52">
            <a:extLst>
              <a:ext uri="{FF2B5EF4-FFF2-40B4-BE49-F238E27FC236}">
                <a16:creationId xmlns:a16="http://schemas.microsoft.com/office/drawing/2014/main" id="{1791D693-278E-4F20-9004-860FE28957D9}"/>
              </a:ext>
              <a:ext uri="{C183D7F6-B498-43B3-948B-1728B52AA6E4}">
                <adec:decorative xmlns:adec="http://schemas.microsoft.com/office/drawing/2017/decorative" val="1"/>
              </a:ext>
            </a:extLst>
          </p:cNvPr>
          <p:cNvSpPr/>
          <p:nvPr/>
        </p:nvSpPr>
        <p:spPr bwMode="auto">
          <a:xfrm>
            <a:off x="7958666" y="338138"/>
            <a:ext cx="2593447" cy="528637"/>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CBC8F85D-99F3-4AEA-9EEE-90DE9C588BFF}"/>
              </a:ext>
              <a:ext uri="{C183D7F6-B498-43B3-948B-1728B52AA6E4}">
                <adec:decorative xmlns:adec="http://schemas.microsoft.com/office/drawing/2017/decorative" val="1"/>
              </a:ext>
            </a:extLst>
          </p:cNvPr>
          <p:cNvSpPr/>
          <p:nvPr/>
        </p:nvSpPr>
        <p:spPr bwMode="auto">
          <a:xfrm>
            <a:off x="8512566" y="954007"/>
            <a:ext cx="2833614"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B77726D5-33A3-4BA1-9D8C-9C603BC0C33B}"/>
              </a:ext>
              <a:ext uri="{C183D7F6-B498-43B3-948B-1728B52AA6E4}">
                <adec:decorative xmlns:adec="http://schemas.microsoft.com/office/drawing/2017/decorative" val="1"/>
              </a:ext>
            </a:extLst>
          </p:cNvPr>
          <p:cNvSpPr/>
          <p:nvPr/>
        </p:nvSpPr>
        <p:spPr bwMode="auto">
          <a:xfrm>
            <a:off x="6585515" y="238711"/>
            <a:ext cx="1306668" cy="737633"/>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B257A4CB-FF30-4820-9B50-901E83689778}"/>
              </a:ext>
            </a:extLst>
          </p:cNvPr>
          <p:cNvSpPr/>
          <p:nvPr/>
        </p:nvSpPr>
        <p:spPr>
          <a:xfrm>
            <a:off x="592467"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Infrastructure abstraction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Cloud native applications built from the ground up </a:t>
            </a:r>
            <a:r>
              <a:rPr kumimoji="0" lang="en-US" sz="1400" b="0" i="0" u="none" strike="noStrike" kern="1200" cap="none" spc="0" normalizeH="0" baseline="0" noProof="0">
                <a:ln>
                  <a:noFill/>
                </a:ln>
                <a:solidFill>
                  <a:srgbClr val="FFFFFF"/>
                </a:solidFill>
                <a:effectLst/>
                <a:uLnTx/>
                <a:uFillTx/>
                <a:latin typeface="Segoe UI Semibold"/>
                <a:ea typeface="+mn-ea"/>
                <a:cs typeface="+mn-cs"/>
              </a:rPr>
              <a:t>optimized for cloud: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Resiliency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Global scale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400" noProof="0">
                <a:solidFill>
                  <a:srgbClr val="FFFFFF"/>
                </a:solidFill>
                <a:latin typeface="Segoe UI"/>
              </a:rPr>
              <a:t>A</a:t>
            </a:r>
            <a:r>
              <a:rPr kumimoji="0" lang="en-US" sz="1400" b="0" i="0" u="none" strike="noStrike" kern="1200" cap="none" spc="0" normalizeH="0" baseline="0" noProof="0">
                <a:ln>
                  <a:noFill/>
                </a:ln>
                <a:solidFill>
                  <a:srgbClr val="FFFFFF"/>
                </a:solidFill>
                <a:effectLst/>
                <a:uLnTx/>
                <a:uFillTx/>
                <a:latin typeface="Segoe UI"/>
                <a:ea typeface="+mn-ea"/>
                <a:cs typeface="+mn-cs"/>
              </a:rPr>
              <a:t>gility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Security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Autoscaling</a:t>
            </a:r>
          </a:p>
        </p:txBody>
      </p:sp>
      <p:sp>
        <p:nvSpPr>
          <p:cNvPr id="62" name="Freeform: Shape 61">
            <a:extLst>
              <a:ext uri="{FF2B5EF4-FFF2-40B4-BE49-F238E27FC236}">
                <a16:creationId xmlns:a16="http://schemas.microsoft.com/office/drawing/2014/main" id="{A745D025-91F6-452B-9C8C-91D7FB17D49B}"/>
              </a:ext>
            </a:extLst>
          </p:cNvPr>
          <p:cNvSpPr/>
          <p:nvPr/>
        </p:nvSpPr>
        <p:spPr>
          <a:xfrm>
            <a:off x="2859071"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Innovate: refactor</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Refactoring an application to fit a </a:t>
            </a:r>
            <a:r>
              <a:rPr kumimoji="0" lang="en-US" sz="1400" b="0" i="0" u="none" strike="noStrike" kern="1200" cap="none" spc="0" normalizeH="0" baseline="0" noProof="0">
                <a:ln>
                  <a:noFill/>
                </a:ln>
                <a:solidFill>
                  <a:srgbClr val="FFFFFF"/>
                </a:solidFill>
                <a:effectLst/>
                <a:uLnTx/>
                <a:uFillTx/>
                <a:latin typeface="Segoe UI Semibold"/>
                <a:ea typeface="+mn-ea"/>
                <a:cs typeface="+mn-cs"/>
              </a:rPr>
              <a:t>PaaS/Serverless-based model</a:t>
            </a:r>
            <a:r>
              <a:rPr kumimoji="0" lang="en-US" sz="1400" b="0" i="0" u="none" strike="noStrike" kern="1200" cap="none" spc="0" normalizeH="0" baseline="0" noProof="0">
                <a:ln>
                  <a:noFill/>
                </a:ln>
                <a:solidFill>
                  <a:srgbClr val="FFFFFF"/>
                </a:solidFill>
                <a:effectLst/>
                <a:uLnTx/>
                <a:uFillTx/>
                <a:latin typeface="Segoe UI"/>
                <a:ea typeface="+mn-ea"/>
                <a:cs typeface="+mn-cs"/>
              </a:rPr>
              <a:t> or refactoring code to deliver on new business opportunities.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Drivers: </a:t>
            </a:r>
            <a:r>
              <a:rPr kumimoji="0" lang="en-US" sz="1400" b="0" i="0" u="none" strike="noStrike" kern="1200" cap="none" spc="0" normalizeH="0" baseline="0" noProof="0">
                <a:ln>
                  <a:noFill/>
                </a:ln>
                <a:solidFill>
                  <a:srgbClr val="FFFFFF"/>
                </a:solidFill>
                <a:effectLst/>
                <a:uLnTx/>
                <a:uFillTx/>
                <a:latin typeface="Segoe UI"/>
                <a:ea typeface="+mn-ea"/>
                <a:cs typeface="+mn-cs"/>
              </a:rPr>
              <a:t>faster and shorter updates,</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code portability, greater cloud efficiency (resources, speed, cost)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3" name="Freeform: Shape 62">
            <a:extLst>
              <a:ext uri="{FF2B5EF4-FFF2-40B4-BE49-F238E27FC236}">
                <a16:creationId xmlns:a16="http://schemas.microsoft.com/office/drawing/2014/main" id="{D765CC05-4D3F-4183-B182-1D91C4F3DFAE}"/>
              </a:ext>
            </a:extLst>
          </p:cNvPr>
          <p:cNvSpPr/>
          <p:nvPr/>
        </p:nvSpPr>
        <p:spPr>
          <a:xfrm>
            <a:off x="5128209"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Innovate: rearchitect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Modify existing applications into managed </a:t>
            </a:r>
            <a:r>
              <a:rPr kumimoji="0" lang="en-US" sz="1400" b="0" i="0" u="none" strike="noStrike" kern="1200" cap="none" spc="0" normalizeH="0" baseline="0" noProof="0">
                <a:ln>
                  <a:noFill/>
                </a:ln>
                <a:solidFill>
                  <a:srgbClr val="FFFFFF"/>
                </a:solidFill>
                <a:effectLst/>
                <a:uLnTx/>
                <a:uFillTx/>
                <a:latin typeface="Segoe UI Semibold"/>
                <a:ea typeface="+mn-ea"/>
                <a:cs typeface="+mn-cs"/>
              </a:rPr>
              <a:t>containers</a:t>
            </a:r>
            <a:r>
              <a:rPr kumimoji="0" lang="en-US" sz="1400" b="0" i="0" u="none" strike="noStrike" kern="1200" cap="none" spc="0" normalizeH="0" baseline="0" noProof="0">
                <a:ln>
                  <a:noFill/>
                </a:ln>
                <a:solidFill>
                  <a:srgbClr val="FFFFFF"/>
                </a:solidFill>
                <a:effectLst/>
                <a:uLnTx/>
                <a:uFillTx/>
                <a:latin typeface="Segoe UI"/>
                <a:ea typeface="+mn-ea"/>
                <a:cs typeface="+mn-cs"/>
              </a:rPr>
              <a:t> to take advantage of cloud native benefits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Drivers: </a:t>
            </a:r>
            <a:r>
              <a:rPr kumimoji="0" lang="en-US" sz="1400" b="0" i="0" u="none" strike="noStrike" kern="1200" cap="none" spc="0" normalizeH="0" baseline="0" noProof="0">
                <a:ln>
                  <a:noFill/>
                </a:ln>
                <a:solidFill>
                  <a:srgbClr val="FFFFFF"/>
                </a:solidFill>
                <a:effectLst/>
                <a:uLnTx/>
                <a:uFillTx/>
                <a:latin typeface="Segoe UI"/>
                <a:ea typeface="+mn-ea"/>
                <a:cs typeface="+mn-cs"/>
              </a:rPr>
              <a:t>application scale and agility, easier adoption of new cloud capabilities, mix of technology stacks</a:t>
            </a:r>
          </a:p>
        </p:txBody>
      </p:sp>
      <p:sp>
        <p:nvSpPr>
          <p:cNvPr id="64" name="Freeform: Shape 63">
            <a:extLst>
              <a:ext uri="{FF2B5EF4-FFF2-40B4-BE49-F238E27FC236}">
                <a16:creationId xmlns:a16="http://schemas.microsoft.com/office/drawing/2014/main" id="{238D9210-E2FC-4890-A65A-2B5BE73213C4}"/>
              </a:ext>
            </a:extLst>
          </p:cNvPr>
          <p:cNvSpPr/>
          <p:nvPr/>
        </p:nvSpPr>
        <p:spPr>
          <a:xfrm>
            <a:off x="7395562"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Innovate:</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rebuild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 new code base is created to align with a </a:t>
            </a:r>
            <a:r>
              <a:rPr kumimoji="0" lang="en-US" sz="1400" b="0" i="0" u="none" strike="noStrike" kern="1200" cap="none" spc="0" normalizeH="0" baseline="0" noProof="0">
                <a:ln>
                  <a:noFill/>
                </a:ln>
                <a:solidFill>
                  <a:srgbClr val="FFFFFF"/>
                </a:soli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cloud-native</a:t>
            </a:r>
            <a:r>
              <a:rPr kumimoji="0" lang="en-US" sz="1400" b="0" i="0" u="none" strike="noStrike" kern="1200" cap="none" spc="0" normalizeH="0" baseline="0" noProof="0">
                <a:ln>
                  <a:noFill/>
                </a:ln>
                <a:solidFill>
                  <a:srgbClr val="FFFFFF"/>
                </a:solidFill>
                <a:effectLst/>
                <a:uLnTx/>
                <a:uFillTx/>
                <a:latin typeface="Segoe UI"/>
                <a:ea typeface="+mn-ea"/>
                <a:cs typeface="+mn-cs"/>
              </a:rPr>
              <a:t> approach. </a:t>
            </a:r>
            <a:r>
              <a:rPr kumimoji="0" lang="en-US" sz="1400" b="0" i="0" u="none" strike="noStrike" kern="1200" cap="none" spc="0" normalizeH="0" baseline="0" noProof="0">
                <a:ln>
                  <a:noFill/>
                </a:ln>
                <a:solidFill>
                  <a:srgbClr val="FFFFFF"/>
                </a:solidFill>
                <a:effectLst/>
                <a:uLnTx/>
                <a:uFillTx/>
                <a:latin typeface="Segoe UI Semibold"/>
                <a:ea typeface="+mn-ea"/>
                <a:cs typeface="+mn-cs"/>
              </a:rPr>
              <a:t>App Data and AI Services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Drivers: </a:t>
            </a:r>
            <a:r>
              <a:rPr kumimoji="0" lang="en-US" sz="1400" b="0" i="0" u="none" strike="noStrike" kern="1200" cap="none" spc="0" normalizeH="0" baseline="0" noProof="0">
                <a:ln>
                  <a:noFill/>
                </a:ln>
                <a:solidFill>
                  <a:srgbClr val="FFFFFF"/>
                </a:solidFill>
                <a:effectLst/>
                <a:uLnTx/>
                <a:uFillTx/>
                <a:latin typeface="Segoe UI"/>
                <a:ea typeface="+mn-ea"/>
                <a:cs typeface="+mn-cs"/>
              </a:rPr>
              <a:t>accelerate innovation, build</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apps faster, reduce operational cost</a:t>
            </a:r>
          </a:p>
        </p:txBody>
      </p:sp>
      <p:sp>
        <p:nvSpPr>
          <p:cNvPr id="65" name="Freeform: Shape 64">
            <a:extLst>
              <a:ext uri="{FF2B5EF4-FFF2-40B4-BE49-F238E27FC236}">
                <a16:creationId xmlns:a16="http://schemas.microsoft.com/office/drawing/2014/main" id="{C8B61150-1B13-49A0-8238-2839640D4916}"/>
              </a:ext>
            </a:extLst>
          </p:cNvPr>
          <p:cNvSpPr/>
          <p:nvPr/>
        </p:nvSpPr>
        <p:spPr>
          <a:xfrm>
            <a:off x="9662915" y="2629970"/>
            <a:ext cx="21041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DevOps</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Culture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Development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Testing</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Release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Monitoring</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Management</a:t>
            </a:r>
          </a:p>
        </p:txBody>
      </p:sp>
    </p:spTree>
    <p:extLst>
      <p:ext uri="{BB962C8B-B14F-4D97-AF65-F5344CB8AC3E}">
        <p14:creationId xmlns:p14="http://schemas.microsoft.com/office/powerpoint/2010/main" val="3727348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42" presetClass="path" presetSubtype="0" decel="100000" fill="hold" grpId="1" nodeType="withEffect">
                                  <p:stCondLst>
                                    <p:cond delay="0"/>
                                  </p:stCondLst>
                                  <p:childTnLst>
                                    <p:animMotion origin="layout" path="M 4.16667E-6 0.04491 L 4.16667E-6 1.48148E-6 " pathEditMode="relative" rAng="0" ptsTypes="AA">
                                      <p:cBhvr>
                                        <p:cTn id="9" dur="600" fill="hold"/>
                                        <p:tgtEl>
                                          <p:spTgt spid="61"/>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500"/>
                                        <p:tgtEl>
                                          <p:spTgt spid="62"/>
                                        </p:tgtEl>
                                      </p:cBhvr>
                                    </p:animEffect>
                                  </p:childTnLst>
                                </p:cTn>
                              </p:par>
                              <p:par>
                                <p:cTn id="15" presetID="42" presetClass="path" presetSubtype="0" decel="100000" fill="hold" grpId="1" nodeType="withEffect">
                                  <p:stCondLst>
                                    <p:cond delay="0"/>
                                  </p:stCondLst>
                                  <p:childTnLst>
                                    <p:animMotion origin="layout" path="M -3.125E-6 0.04491 L -3.125E-6 1.48148E-6 " pathEditMode="relative" rAng="0" ptsTypes="AA">
                                      <p:cBhvr>
                                        <p:cTn id="16" dur="600" fill="hold"/>
                                        <p:tgtEl>
                                          <p:spTgt spid="62"/>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par>
                                <p:cTn id="22" presetID="42" presetClass="path" presetSubtype="0" decel="100000" fill="hold" grpId="1" nodeType="withEffect">
                                  <p:stCondLst>
                                    <p:cond delay="0"/>
                                  </p:stCondLst>
                                  <p:childTnLst>
                                    <p:animMotion origin="layout" path="M -1.04167E-6 0.04491 L -1.04167E-6 1.48148E-6 " pathEditMode="relative" rAng="0" ptsTypes="AA">
                                      <p:cBhvr>
                                        <p:cTn id="23" dur="600" fill="hold"/>
                                        <p:tgtEl>
                                          <p:spTgt spid="63"/>
                                        </p:tgtEl>
                                        <p:attrNameLst>
                                          <p:attrName>ppt_x</p:attrName>
                                          <p:attrName>ppt_y</p:attrName>
                                        </p:attrNameLst>
                                      </p:cBhvr>
                                      <p:rCtr x="0" y="-2245"/>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500"/>
                                        <p:tgtEl>
                                          <p:spTgt spid="64"/>
                                        </p:tgtEl>
                                      </p:cBhvr>
                                    </p:animEffect>
                                  </p:childTnLst>
                                </p:cTn>
                              </p:par>
                              <p:par>
                                <p:cTn id="29" presetID="42" presetClass="path" presetSubtype="0" decel="100000" fill="hold" grpId="1" nodeType="withEffect">
                                  <p:stCondLst>
                                    <p:cond delay="0"/>
                                  </p:stCondLst>
                                  <p:childTnLst>
                                    <p:animMotion origin="layout" path="M 1.45833E-6 0.04491 L 1.45833E-6 1.48148E-6 " pathEditMode="relative" rAng="0" ptsTypes="AA">
                                      <p:cBhvr>
                                        <p:cTn id="30" dur="600" fill="hold"/>
                                        <p:tgtEl>
                                          <p:spTgt spid="64"/>
                                        </p:tgtEl>
                                        <p:attrNameLst>
                                          <p:attrName>ppt_x</p:attrName>
                                          <p:attrName>ppt_y</p:attrName>
                                        </p:attrNameLst>
                                      </p:cBhvr>
                                      <p:rCtr x="0" y="-2245"/>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500"/>
                                        <p:tgtEl>
                                          <p:spTgt spid="65"/>
                                        </p:tgtEl>
                                      </p:cBhvr>
                                    </p:animEffect>
                                  </p:childTnLst>
                                </p:cTn>
                              </p:par>
                              <p:par>
                                <p:cTn id="36" presetID="42" presetClass="path" presetSubtype="0" decel="100000" fill="hold" grpId="1" nodeType="withEffect">
                                  <p:stCondLst>
                                    <p:cond delay="0"/>
                                  </p:stCondLst>
                                  <p:childTnLst>
                                    <p:animMotion origin="layout" path="M 3.95833E-6 0.04491 L 3.95833E-6 1.48148E-6 " pathEditMode="relative" rAng="0" ptsTypes="AA">
                                      <p:cBhvr>
                                        <p:cTn id="37" dur="600" fill="hold"/>
                                        <p:tgtEl>
                                          <p:spTgt spid="65"/>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D4E1A5-F178-460A-9D78-F05941571D43}"/>
              </a:ext>
            </a:extLst>
          </p:cNvPr>
          <p:cNvSpPr/>
          <p:nvPr/>
        </p:nvSpPr>
        <p:spPr bwMode="auto">
          <a:xfrm>
            <a:off x="429208" y="4226767"/>
            <a:ext cx="11473867" cy="2413490"/>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3F693F3-4527-4D00-9354-2D16BB9FDC13}"/>
              </a:ext>
            </a:extLst>
          </p:cNvPr>
          <p:cNvSpPr>
            <a:spLocks noGrp="1"/>
          </p:cNvSpPr>
          <p:nvPr>
            <p:ph type="title"/>
          </p:nvPr>
        </p:nvSpPr>
        <p:spPr/>
        <p:txBody>
          <a:bodyPr/>
          <a:lstStyle/>
          <a:p>
            <a:r>
              <a:rPr lang="en-US"/>
              <a:t>Govern</a:t>
            </a:r>
          </a:p>
        </p:txBody>
      </p:sp>
      <p:sp>
        <p:nvSpPr>
          <p:cNvPr id="5" name="Rectangle 4">
            <a:extLst>
              <a:ext uri="{FF2B5EF4-FFF2-40B4-BE49-F238E27FC236}">
                <a16:creationId xmlns:a16="http://schemas.microsoft.com/office/drawing/2014/main" id="{7FC4D195-9D60-4C0E-B8B6-4F07D0FC8BAA}"/>
              </a:ext>
            </a:extLst>
          </p:cNvPr>
          <p:cNvSpPr/>
          <p:nvPr/>
        </p:nvSpPr>
        <p:spPr>
          <a:xfrm>
            <a:off x="588263" y="1312500"/>
            <a:ext cx="6644102"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Policy definition ensures consistency across adoption efforts. Alignment to governance/compliance requirements is key to maintain a well-managed cross-cloud environment.</a:t>
            </a:r>
          </a:p>
        </p:txBody>
      </p:sp>
      <p:sp>
        <p:nvSpPr>
          <p:cNvPr id="31" name="Rectangle: Rounded Corners 30">
            <a:extLst>
              <a:ext uri="{FF2B5EF4-FFF2-40B4-BE49-F238E27FC236}">
                <a16:creationId xmlns:a16="http://schemas.microsoft.com/office/drawing/2014/main" id="{9FC61DF3-49C8-4FAD-82C2-64957F574FAE}"/>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oup 31" descr="Ready">
            <a:extLst>
              <a:ext uri="{FF2B5EF4-FFF2-40B4-BE49-F238E27FC236}">
                <a16:creationId xmlns:a16="http://schemas.microsoft.com/office/drawing/2014/main" id="{CA8571EB-0F32-41CD-99A7-A47959D3993A}"/>
              </a:ext>
            </a:extLst>
          </p:cNvPr>
          <p:cNvGrpSpPr/>
          <p:nvPr/>
        </p:nvGrpSpPr>
        <p:grpSpPr>
          <a:xfrm>
            <a:off x="9310370" y="395708"/>
            <a:ext cx="1228859" cy="437524"/>
            <a:chOff x="6345065" y="2909875"/>
            <a:chExt cx="2323170" cy="827144"/>
          </a:xfrm>
        </p:grpSpPr>
        <p:sp>
          <p:nvSpPr>
            <p:cNvPr id="33" name="Rectangle: Rounded Corners 32">
              <a:extLst>
                <a:ext uri="{FF2B5EF4-FFF2-40B4-BE49-F238E27FC236}">
                  <a16:creationId xmlns:a16="http://schemas.microsoft.com/office/drawing/2014/main" id="{9B1C3D28-17DC-4BD7-B4D5-0834B67F3C0F}"/>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3ABD2452-BD0D-4014-9E5E-13FDD7E5564C}"/>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35" name="check 3" title="Icon of a checkmark with a circle around it">
              <a:extLst>
                <a:ext uri="{FF2B5EF4-FFF2-40B4-BE49-F238E27FC236}">
                  <a16:creationId xmlns:a16="http://schemas.microsoft.com/office/drawing/2014/main" id="{50633937-C6BB-4EDF-B9BD-1F388C576A25}"/>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 name="Group 35" descr="Plan">
            <a:extLst>
              <a:ext uri="{FF2B5EF4-FFF2-40B4-BE49-F238E27FC236}">
                <a16:creationId xmlns:a16="http://schemas.microsoft.com/office/drawing/2014/main" id="{C8F6240E-6679-4355-A1B1-46B46431AD77}"/>
              </a:ext>
            </a:extLst>
          </p:cNvPr>
          <p:cNvGrpSpPr/>
          <p:nvPr/>
        </p:nvGrpSpPr>
        <p:grpSpPr>
          <a:xfrm>
            <a:off x="8011157" y="395708"/>
            <a:ext cx="1226203" cy="437524"/>
            <a:chOff x="3716688" y="2901128"/>
            <a:chExt cx="2318149" cy="827144"/>
          </a:xfrm>
        </p:grpSpPr>
        <p:sp>
          <p:nvSpPr>
            <p:cNvPr id="37" name="Rectangle: Rounded Corners 36">
              <a:extLst>
                <a:ext uri="{FF2B5EF4-FFF2-40B4-BE49-F238E27FC236}">
                  <a16:creationId xmlns:a16="http://schemas.microsoft.com/office/drawing/2014/main" id="{25B5AFF5-26C8-4A55-B132-AA85FE121CF2}"/>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A58B2986-4436-4EFF-B782-60B538E91A3D}"/>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39" name="BulletedList_E8FD" title="Icon of a bulleted list">
              <a:extLst>
                <a:ext uri="{FF2B5EF4-FFF2-40B4-BE49-F238E27FC236}">
                  <a16:creationId xmlns:a16="http://schemas.microsoft.com/office/drawing/2014/main" id="{4430E338-44A2-466A-B9D5-5BF632E06891}"/>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0" name="Group 39" descr="Adpot">
            <a:extLst>
              <a:ext uri="{FF2B5EF4-FFF2-40B4-BE49-F238E27FC236}">
                <a16:creationId xmlns:a16="http://schemas.microsoft.com/office/drawing/2014/main" id="{471FFED9-A1B0-4791-96B7-13A1565D7A41}"/>
              </a:ext>
            </a:extLst>
          </p:cNvPr>
          <p:cNvGrpSpPr/>
          <p:nvPr/>
        </p:nvGrpSpPr>
        <p:grpSpPr>
          <a:xfrm>
            <a:off x="10622288" y="395708"/>
            <a:ext cx="1206105" cy="437524"/>
            <a:chOff x="9006021" y="2909875"/>
            <a:chExt cx="2280155" cy="827144"/>
          </a:xfrm>
        </p:grpSpPr>
        <p:sp>
          <p:nvSpPr>
            <p:cNvPr id="41" name="Rectangle: Rounded Corners 40">
              <a:extLst>
                <a:ext uri="{FF2B5EF4-FFF2-40B4-BE49-F238E27FC236}">
                  <a16:creationId xmlns:a16="http://schemas.microsoft.com/office/drawing/2014/main" id="{AFE67189-89FA-4E91-8D2A-AAFBA90341B1}"/>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531E4E39-156C-4186-BC9F-26C73DC507CD}"/>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43" name="arrow_3" title="Icon of an arrow pointing down at a line">
              <a:extLst>
                <a:ext uri="{FF2B5EF4-FFF2-40B4-BE49-F238E27FC236}">
                  <a16:creationId xmlns:a16="http://schemas.microsoft.com/office/drawing/2014/main" id="{A628BDC1-7D50-4A65-8433-E1603FEDFB0E}"/>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4" name="Group 43" descr="Define Strategy">
            <a:extLst>
              <a:ext uri="{FF2B5EF4-FFF2-40B4-BE49-F238E27FC236}">
                <a16:creationId xmlns:a16="http://schemas.microsoft.com/office/drawing/2014/main" id="{8F35A238-1664-4D76-BDEC-DD08D9DA482F}"/>
              </a:ext>
            </a:extLst>
          </p:cNvPr>
          <p:cNvGrpSpPr/>
          <p:nvPr/>
        </p:nvGrpSpPr>
        <p:grpSpPr>
          <a:xfrm>
            <a:off x="6629115" y="312170"/>
            <a:ext cx="1226203" cy="604598"/>
            <a:chOff x="1103923" y="2743198"/>
            <a:chExt cx="2318149" cy="1143000"/>
          </a:xfrm>
        </p:grpSpPr>
        <p:sp>
          <p:nvSpPr>
            <p:cNvPr id="45" name="Rectangle: Rounded Corners 44">
              <a:extLst>
                <a:ext uri="{FF2B5EF4-FFF2-40B4-BE49-F238E27FC236}">
                  <a16:creationId xmlns:a16="http://schemas.microsoft.com/office/drawing/2014/main" id="{A2611852-804C-49DD-B7B4-C7CE14347DF3}"/>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plan" title="Icon of a circle with an arrow projecting from it between two exes">
              <a:extLst>
                <a:ext uri="{FF2B5EF4-FFF2-40B4-BE49-F238E27FC236}">
                  <a16:creationId xmlns:a16="http://schemas.microsoft.com/office/drawing/2014/main" id="{8449B76F-23D6-4E99-AD7E-383B956130B1}"/>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7" name="TextBox 46">
              <a:extLst>
                <a:ext uri="{FF2B5EF4-FFF2-40B4-BE49-F238E27FC236}">
                  <a16:creationId xmlns:a16="http://schemas.microsoft.com/office/drawing/2014/main" id="{01834C65-5CCB-49DE-BA81-77D2FB36C759}"/>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48" name="Rectangle: Rounded Corners 47">
            <a:extLst>
              <a:ext uri="{FF2B5EF4-FFF2-40B4-BE49-F238E27FC236}">
                <a16:creationId xmlns:a16="http://schemas.microsoft.com/office/drawing/2014/main" id="{A647FCA9-3E92-42C0-8EAB-C52289948256}"/>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9" name="Group 48" descr="Manage">
            <a:extLst>
              <a:ext uri="{FF2B5EF4-FFF2-40B4-BE49-F238E27FC236}">
                <a16:creationId xmlns:a16="http://schemas.microsoft.com/office/drawing/2014/main" id="{866FD23A-E6B6-419F-AE56-EA95BB678F35}"/>
              </a:ext>
            </a:extLst>
          </p:cNvPr>
          <p:cNvGrpSpPr/>
          <p:nvPr/>
        </p:nvGrpSpPr>
        <p:grpSpPr>
          <a:xfrm>
            <a:off x="9954953" y="1093250"/>
            <a:ext cx="1228859" cy="437524"/>
            <a:chOff x="6172864" y="5454930"/>
            <a:chExt cx="2323170" cy="827144"/>
          </a:xfrm>
        </p:grpSpPr>
        <p:sp>
          <p:nvSpPr>
            <p:cNvPr id="50" name="Rectangle: Rounded Corners 49">
              <a:extLst>
                <a:ext uri="{FF2B5EF4-FFF2-40B4-BE49-F238E27FC236}">
                  <a16:creationId xmlns:a16="http://schemas.microsoft.com/office/drawing/2014/main" id="{B2FD86A2-AEC8-4F8E-8D52-F4F8BEC6FB57}"/>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Trackers_EADF_bidi" title="Icon of a clipboard with a checklist on it">
              <a:extLst>
                <a:ext uri="{FF2B5EF4-FFF2-40B4-BE49-F238E27FC236}">
                  <a16:creationId xmlns:a16="http://schemas.microsoft.com/office/drawing/2014/main" id="{1C0AD484-41F7-49ED-8102-CEC7CED29F06}"/>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1BFD426B-8F61-4FB2-B27B-6E3B0B7A831D}"/>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53" name="Group 52" descr="Govern">
            <a:extLst>
              <a:ext uri="{FF2B5EF4-FFF2-40B4-BE49-F238E27FC236}">
                <a16:creationId xmlns:a16="http://schemas.microsoft.com/office/drawing/2014/main" id="{47CABD4F-65BA-427F-B198-7DBE9D8ACC71}"/>
              </a:ext>
            </a:extLst>
          </p:cNvPr>
          <p:cNvGrpSpPr/>
          <p:nvPr/>
        </p:nvGrpSpPr>
        <p:grpSpPr>
          <a:xfrm>
            <a:off x="8655740" y="1093250"/>
            <a:ext cx="1226203" cy="437524"/>
            <a:chOff x="3716688" y="5454930"/>
            <a:chExt cx="2318149" cy="827144"/>
          </a:xfrm>
        </p:grpSpPr>
        <p:sp>
          <p:nvSpPr>
            <p:cNvPr id="54" name="Rectangle: Rounded Corners 53">
              <a:extLst>
                <a:ext uri="{FF2B5EF4-FFF2-40B4-BE49-F238E27FC236}">
                  <a16:creationId xmlns:a16="http://schemas.microsoft.com/office/drawing/2014/main" id="{40C9B3D8-9AF4-4970-BCBF-7E26C0889E31}"/>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Org_ECA6" title="Icon of three boxes in a bracket chart">
              <a:extLst>
                <a:ext uri="{FF2B5EF4-FFF2-40B4-BE49-F238E27FC236}">
                  <a16:creationId xmlns:a16="http://schemas.microsoft.com/office/drawing/2014/main" id="{1C683519-F59E-49B9-903E-855C34D72422}"/>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1CE2736E-6031-4F35-A3AA-FD1294C7C296}"/>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57" name="Rectangle 56">
            <a:extLst>
              <a:ext uri="{FF2B5EF4-FFF2-40B4-BE49-F238E27FC236}">
                <a16:creationId xmlns:a16="http://schemas.microsoft.com/office/drawing/2014/main" id="{C369F06A-6933-4E4B-BCA4-34B2DCC2E520}"/>
              </a:ext>
              <a:ext uri="{C183D7F6-B498-43B3-948B-1728B52AA6E4}">
                <adec:decorative xmlns:adec="http://schemas.microsoft.com/office/drawing/2017/decorative" val="1"/>
              </a:ext>
            </a:extLst>
          </p:cNvPr>
          <p:cNvSpPr/>
          <p:nvPr/>
        </p:nvSpPr>
        <p:spPr bwMode="auto">
          <a:xfrm>
            <a:off x="6547958" y="217743"/>
            <a:ext cx="5399412" cy="741108"/>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B172C744-9FC4-401F-A721-9F7334C00961}"/>
              </a:ext>
              <a:ext uri="{C183D7F6-B498-43B3-948B-1728B52AA6E4}">
                <adec:decorative xmlns:adec="http://schemas.microsoft.com/office/drawing/2017/decorative" val="1"/>
              </a:ext>
            </a:extLst>
          </p:cNvPr>
          <p:cNvSpPr/>
          <p:nvPr/>
        </p:nvSpPr>
        <p:spPr bwMode="auto">
          <a:xfrm>
            <a:off x="9944100" y="1054100"/>
            <a:ext cx="1257300" cy="527050"/>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9AC8EEF8-D25A-49F6-A6EC-54CD7D89775F}"/>
              </a:ext>
            </a:extLst>
          </p:cNvPr>
          <p:cNvSpPr/>
          <p:nvPr/>
        </p:nvSpPr>
        <p:spPr>
          <a:xfrm>
            <a:off x="592467"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Cost management</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Evaluate and monitor cost</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Limit IT spend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Scale based on</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business demand</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Create cost accountability</a:t>
            </a:r>
          </a:p>
        </p:txBody>
      </p:sp>
      <p:sp>
        <p:nvSpPr>
          <p:cNvPr id="66" name="Freeform: Shape 65">
            <a:extLst>
              <a:ext uri="{FF2B5EF4-FFF2-40B4-BE49-F238E27FC236}">
                <a16:creationId xmlns:a16="http://schemas.microsoft.com/office/drawing/2014/main" id="{0C5C6862-0EB2-478E-AF48-64B8346D0E9A}"/>
              </a:ext>
            </a:extLst>
          </p:cNvPr>
          <p:cNvSpPr/>
          <p:nvPr/>
        </p:nvSpPr>
        <p:spPr>
          <a:xfrm>
            <a:off x="2859071"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Security baseline</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Compliance with</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IT Security requirements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Apply security baseline to all adoption efforts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7" name="Freeform: Shape 66">
            <a:extLst>
              <a:ext uri="{FF2B5EF4-FFF2-40B4-BE49-F238E27FC236}">
                <a16:creationId xmlns:a16="http://schemas.microsoft.com/office/drawing/2014/main" id="{641DBB87-D006-4DCD-9953-6A2CBD7349ED}"/>
              </a:ext>
            </a:extLst>
          </p:cNvPr>
          <p:cNvSpPr/>
          <p:nvPr/>
        </p:nvSpPr>
        <p:spPr>
          <a:xfrm>
            <a:off x="5128209"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Resource consistency</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Consistency</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in resource configuration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Enforce on boarding, recovery and discoverability practices</a:t>
            </a:r>
          </a:p>
        </p:txBody>
      </p:sp>
      <p:sp>
        <p:nvSpPr>
          <p:cNvPr id="84" name="Freeform: Shape 83">
            <a:extLst>
              <a:ext uri="{FF2B5EF4-FFF2-40B4-BE49-F238E27FC236}">
                <a16:creationId xmlns:a16="http://schemas.microsoft.com/office/drawing/2014/main" id="{44B5953C-88EA-415E-A9D4-196A79955A31}"/>
              </a:ext>
            </a:extLst>
          </p:cNvPr>
          <p:cNvSpPr/>
          <p:nvPr/>
        </p:nvSpPr>
        <p:spPr>
          <a:xfrm>
            <a:off x="7395562"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Identity baseline</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Enforce identity</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and access baseline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Apply role definitions and assignments</a:t>
            </a:r>
          </a:p>
        </p:txBody>
      </p:sp>
      <p:sp>
        <p:nvSpPr>
          <p:cNvPr id="85" name="Freeform: Shape 84">
            <a:extLst>
              <a:ext uri="{FF2B5EF4-FFF2-40B4-BE49-F238E27FC236}">
                <a16:creationId xmlns:a16="http://schemas.microsoft.com/office/drawing/2014/main" id="{441FAED2-BE2C-4979-9020-6F8210F1C04A}"/>
              </a:ext>
            </a:extLst>
          </p:cNvPr>
          <p:cNvSpPr/>
          <p:nvPr/>
        </p:nvSpPr>
        <p:spPr>
          <a:xfrm>
            <a:off x="9662915" y="4325257"/>
            <a:ext cx="2104156" cy="2214034"/>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Deployment acceleration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Centralize templates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Drive consistency and standardization</a:t>
            </a:r>
          </a:p>
        </p:txBody>
      </p:sp>
      <p:sp>
        <p:nvSpPr>
          <p:cNvPr id="86" name="Freeform: Shape 85">
            <a:extLst>
              <a:ext uri="{FF2B5EF4-FFF2-40B4-BE49-F238E27FC236}">
                <a16:creationId xmlns:a16="http://schemas.microsoft.com/office/drawing/2014/main" id="{31DCE9FD-B981-4ADA-BD17-EB45BB0EF063}"/>
              </a:ext>
            </a:extLst>
          </p:cNvPr>
          <p:cNvSpPr/>
          <p:nvPr/>
        </p:nvSpPr>
        <p:spPr>
          <a:xfrm>
            <a:off x="1950152" y="2307874"/>
            <a:ext cx="2527956" cy="1843212"/>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Business risk</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Document</a:t>
            </a:r>
            <a:r>
              <a:rPr kumimoji="0" lang="en-US" sz="1400" b="0" i="0" u="none" strike="noStrike" kern="1200" cap="none" spc="0" normalizeH="0" baseline="0" noProof="0">
                <a:ln>
                  <a:noFill/>
                </a:ln>
                <a:solidFill>
                  <a:srgbClr val="FFFFFF"/>
                </a:solidFill>
                <a:effectLst/>
                <a:uLnTx/>
                <a:uFillTx/>
                <a:latin typeface="Segoe UI"/>
                <a:ea typeface="+mn-ea"/>
                <a:cs typeface="+mn-cs"/>
              </a:rPr>
              <a:t> evolving business risk</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Document risk tolerance based on </a:t>
            </a:r>
            <a:r>
              <a:rPr kumimoji="0" lang="en-US" sz="1400" b="0" i="0" u="none" strike="noStrike" kern="1200" cap="none" spc="0" normalizeH="0" baseline="0" noProof="0">
                <a:ln>
                  <a:noFill/>
                </a:ln>
                <a:solidFill>
                  <a:srgbClr val="FFFFFF"/>
                </a:solidFill>
                <a:effectLst/>
                <a:uLnTx/>
                <a:uFillTx/>
                <a:latin typeface="Segoe UI Semibold"/>
                <a:ea typeface="+mn-ea"/>
                <a:cs typeface="+mn-cs"/>
              </a:rPr>
              <a:t>data classification</a:t>
            </a:r>
            <a:r>
              <a:rPr kumimoji="0" lang="en-US" sz="1400" b="0" i="0" u="none" strike="noStrike" kern="1200" cap="none" spc="0" normalizeH="0" baseline="0" noProof="0">
                <a:ln>
                  <a:noFill/>
                </a:ln>
                <a:solidFill>
                  <a:srgbClr val="FFFFFF"/>
                </a:solidFill>
                <a:effectLst/>
                <a:uLnTx/>
                <a:uFillTx/>
                <a:latin typeface="Segoe UI"/>
                <a:ea typeface="+mn-ea"/>
                <a:cs typeface="+mn-cs"/>
              </a:rPr>
              <a:t>, and </a:t>
            </a:r>
            <a:r>
              <a:rPr kumimoji="0" lang="en-US" sz="1400" b="0" i="0" u="none" strike="noStrike" kern="1200" cap="none" spc="0" normalizeH="0" baseline="0" noProof="0">
                <a:ln>
                  <a:noFill/>
                </a:ln>
                <a:solidFill>
                  <a:srgbClr val="FFFFFF"/>
                </a:solidFill>
                <a:effectLst/>
                <a:uLnTx/>
                <a:uFillTx/>
                <a:latin typeface="Segoe UI Semibold"/>
                <a:ea typeface="+mn-ea"/>
                <a:cs typeface="+mn-cs"/>
              </a:rPr>
              <a:t>application criticality</a:t>
            </a:r>
          </a:p>
        </p:txBody>
      </p:sp>
      <p:sp>
        <p:nvSpPr>
          <p:cNvPr id="87" name="Freeform: Shape 86">
            <a:extLst>
              <a:ext uri="{FF2B5EF4-FFF2-40B4-BE49-F238E27FC236}">
                <a16:creationId xmlns:a16="http://schemas.microsoft.com/office/drawing/2014/main" id="{B7EF7097-288B-4900-867A-2F8970E32B92}"/>
              </a:ext>
            </a:extLst>
          </p:cNvPr>
          <p:cNvSpPr/>
          <p:nvPr/>
        </p:nvSpPr>
        <p:spPr>
          <a:xfrm>
            <a:off x="4832022" y="2307874"/>
            <a:ext cx="2527956" cy="1843212"/>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Policy &amp; compliance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Convert risk decisions into </a:t>
            </a:r>
            <a:r>
              <a:rPr kumimoji="0" lang="en-US" sz="1400" b="0" i="0" u="none" strike="noStrike" kern="1200" cap="none" spc="0" normalizeH="0" baseline="0" noProof="0">
                <a:ln>
                  <a:noFill/>
                </a:ln>
                <a:solidFill>
                  <a:srgbClr val="FFFFFF"/>
                </a:solidFill>
                <a:effectLst/>
                <a:uLnTx/>
                <a:uFillTx/>
                <a:latin typeface="Segoe UI Semibold"/>
                <a:ea typeface="+mn-ea"/>
                <a:cs typeface="+mn-cs"/>
              </a:rPr>
              <a:t>policy statements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Establish cloud adoption boundaries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88" name="Freeform: Shape 87">
            <a:extLst>
              <a:ext uri="{FF2B5EF4-FFF2-40B4-BE49-F238E27FC236}">
                <a16:creationId xmlns:a16="http://schemas.microsoft.com/office/drawing/2014/main" id="{8601C48A-B8F3-468E-87A6-4EF320AFCC48}"/>
              </a:ext>
            </a:extLst>
          </p:cNvPr>
          <p:cNvSpPr/>
          <p:nvPr/>
        </p:nvSpPr>
        <p:spPr>
          <a:xfrm>
            <a:off x="7713893" y="2307874"/>
            <a:ext cx="2527956" cy="1843212"/>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Processes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Establish processes to</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monitor violations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Adhere to</a:t>
            </a:r>
            <a:br>
              <a:rPr kumimoji="0" lang="en-US" sz="14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corporate policies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Cloud Center</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of Excellence</a:t>
            </a:r>
          </a:p>
        </p:txBody>
      </p:sp>
    </p:spTree>
    <p:extLst>
      <p:ext uri="{BB962C8B-B14F-4D97-AF65-F5344CB8AC3E}">
        <p14:creationId xmlns:p14="http://schemas.microsoft.com/office/powerpoint/2010/main" val="1125150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42" presetClass="path" presetSubtype="0" decel="100000" fill="hold" grpId="1" nodeType="withEffect">
                                  <p:stCondLst>
                                    <p:cond delay="0"/>
                                  </p:stCondLst>
                                  <p:childTnLst>
                                    <p:animMotion origin="layout" path="M 4.16667E-6 0.04491 L 4.16667E-6 3.7037E-7 " pathEditMode="relative" rAng="0" ptsTypes="AA">
                                      <p:cBhvr>
                                        <p:cTn id="9" dur="600" fill="hold"/>
                                        <p:tgtEl>
                                          <p:spTgt spid="86"/>
                                        </p:tgtEl>
                                        <p:attrNameLst>
                                          <p:attrName>ppt_x</p:attrName>
                                          <p:attrName>ppt_y</p:attrName>
                                        </p:attrNameLst>
                                      </p:cBhvr>
                                      <p:rCtr x="0" y="-2245"/>
                                    </p:animMotion>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500"/>
                                        <p:tgtEl>
                                          <p:spTgt spid="87"/>
                                        </p:tgtEl>
                                      </p:cBhvr>
                                    </p:animEffect>
                                  </p:childTnLst>
                                </p:cTn>
                              </p:par>
                              <p:par>
                                <p:cTn id="14" presetID="42" presetClass="path" presetSubtype="0" decel="100000" fill="hold" grpId="1" nodeType="withEffect">
                                  <p:stCondLst>
                                    <p:cond delay="0"/>
                                  </p:stCondLst>
                                  <p:childTnLst>
                                    <p:animMotion origin="layout" path="M 4.16667E-6 0.04491 L 4.16667E-6 3.7037E-7 " pathEditMode="relative" rAng="0" ptsTypes="AA">
                                      <p:cBhvr>
                                        <p:cTn id="15" dur="600" fill="hold"/>
                                        <p:tgtEl>
                                          <p:spTgt spid="87"/>
                                        </p:tgtEl>
                                        <p:attrNameLst>
                                          <p:attrName>ppt_x</p:attrName>
                                          <p:attrName>ppt_y</p:attrName>
                                        </p:attrNameLst>
                                      </p:cBhvr>
                                      <p:rCtr x="0" y="-2245"/>
                                    </p:animMotion>
                                  </p:childTnLst>
                                </p:cTn>
                              </p:par>
                            </p:childTnLst>
                          </p:cTn>
                        </p:par>
                        <p:par>
                          <p:cTn id="16" fill="hold">
                            <p:stCondLst>
                              <p:cond delay="1200"/>
                            </p:stCondLst>
                            <p:childTnLst>
                              <p:par>
                                <p:cTn id="17" presetID="10" presetClass="entr" presetSubtype="0" fill="hold" grpId="0"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42" presetClass="path" presetSubtype="0" decel="100000" fill="hold" grpId="1" nodeType="withEffect">
                                  <p:stCondLst>
                                    <p:cond delay="0"/>
                                  </p:stCondLst>
                                  <p:childTnLst>
                                    <p:animMotion origin="layout" path="M 4.16667E-6 0.04491 L 4.16667E-6 3.7037E-7 " pathEditMode="relative" rAng="0" ptsTypes="AA">
                                      <p:cBhvr>
                                        <p:cTn id="21" dur="600" fill="hold"/>
                                        <p:tgtEl>
                                          <p:spTgt spid="88"/>
                                        </p:tgtEl>
                                        <p:attrNameLst>
                                          <p:attrName>ppt_x</p:attrName>
                                          <p:attrName>ppt_y</p:attrName>
                                        </p:attrNameLst>
                                      </p:cBhvr>
                                      <p:rCtr x="0" y="-2245"/>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par>
                                <p:cTn id="27" presetID="42" presetClass="path" presetSubtype="0" decel="100000" fill="hold" grpId="1" nodeType="withEffect">
                                  <p:stCondLst>
                                    <p:cond delay="0"/>
                                  </p:stCondLst>
                                  <p:childTnLst>
                                    <p:animMotion origin="layout" path="M 4.16667E-6 0.04491 L 4.16667E-6 3.7037E-7 " pathEditMode="relative" rAng="0" ptsTypes="AA">
                                      <p:cBhvr>
                                        <p:cTn id="28" dur="600" fill="hold"/>
                                        <p:tgtEl>
                                          <p:spTgt spid="65"/>
                                        </p:tgtEl>
                                        <p:attrNameLst>
                                          <p:attrName>ppt_x</p:attrName>
                                          <p:attrName>ppt_y</p:attrName>
                                        </p:attrNameLst>
                                      </p:cBhvr>
                                      <p:rCtr x="0" y="-2245"/>
                                    </p:animMotion>
                                  </p:childTnLst>
                                </p:cTn>
                              </p:par>
                            </p:childTnLst>
                          </p:cTn>
                        </p:par>
                        <p:par>
                          <p:cTn id="29" fill="hold">
                            <p:stCondLst>
                              <p:cond delay="600"/>
                            </p:stCondLst>
                            <p:childTnLst>
                              <p:par>
                                <p:cTn id="30" presetID="10" presetClass="entr" presetSubtype="0" fill="hold" grpId="0" nodeType="after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500"/>
                                        <p:tgtEl>
                                          <p:spTgt spid="66"/>
                                        </p:tgtEl>
                                      </p:cBhvr>
                                    </p:animEffect>
                                  </p:childTnLst>
                                </p:cTn>
                              </p:par>
                              <p:par>
                                <p:cTn id="33" presetID="42" presetClass="path" presetSubtype="0" decel="100000" fill="hold" grpId="1" nodeType="withEffect">
                                  <p:stCondLst>
                                    <p:cond delay="0"/>
                                  </p:stCondLst>
                                  <p:childTnLst>
                                    <p:animMotion origin="layout" path="M -3.125E-6 0.04491 L -3.125E-6 3.7037E-7 " pathEditMode="relative" rAng="0" ptsTypes="AA">
                                      <p:cBhvr>
                                        <p:cTn id="34" dur="600" fill="hold"/>
                                        <p:tgtEl>
                                          <p:spTgt spid="66"/>
                                        </p:tgtEl>
                                        <p:attrNameLst>
                                          <p:attrName>ppt_x</p:attrName>
                                          <p:attrName>ppt_y</p:attrName>
                                        </p:attrNameLst>
                                      </p:cBhvr>
                                      <p:rCtr x="0" y="-2245"/>
                                    </p:animMotion>
                                  </p:childTnLst>
                                </p:cTn>
                              </p:par>
                            </p:childTnLst>
                          </p:cTn>
                        </p:par>
                        <p:par>
                          <p:cTn id="35" fill="hold">
                            <p:stCondLst>
                              <p:cond delay="1200"/>
                            </p:stCondLst>
                            <p:childTnLst>
                              <p:par>
                                <p:cTn id="36" presetID="10" presetClass="entr" presetSubtype="0" fill="hold" grpId="0" nodeType="afterEffect">
                                  <p:stCondLst>
                                    <p:cond delay="0"/>
                                  </p:stCondLst>
                                  <p:childTnLst>
                                    <p:set>
                                      <p:cBhvr>
                                        <p:cTn id="37" dur="1" fill="hold">
                                          <p:stCondLst>
                                            <p:cond delay="0"/>
                                          </p:stCondLst>
                                        </p:cTn>
                                        <p:tgtEl>
                                          <p:spTgt spid="67"/>
                                        </p:tgtEl>
                                        <p:attrNameLst>
                                          <p:attrName>style.visibility</p:attrName>
                                        </p:attrNameLst>
                                      </p:cBhvr>
                                      <p:to>
                                        <p:strVal val="visible"/>
                                      </p:to>
                                    </p:set>
                                    <p:animEffect transition="in" filter="fade">
                                      <p:cBhvr>
                                        <p:cTn id="38" dur="500"/>
                                        <p:tgtEl>
                                          <p:spTgt spid="67"/>
                                        </p:tgtEl>
                                      </p:cBhvr>
                                    </p:animEffect>
                                  </p:childTnLst>
                                </p:cTn>
                              </p:par>
                              <p:par>
                                <p:cTn id="39" presetID="42" presetClass="path" presetSubtype="0" decel="100000" fill="hold" grpId="1" nodeType="withEffect">
                                  <p:stCondLst>
                                    <p:cond delay="0"/>
                                  </p:stCondLst>
                                  <p:childTnLst>
                                    <p:animMotion origin="layout" path="M -1.04167E-6 0.04491 L -1.04167E-6 3.7037E-7 " pathEditMode="relative" rAng="0" ptsTypes="AA">
                                      <p:cBhvr>
                                        <p:cTn id="40" dur="600" fill="hold"/>
                                        <p:tgtEl>
                                          <p:spTgt spid="67"/>
                                        </p:tgtEl>
                                        <p:attrNameLst>
                                          <p:attrName>ppt_x</p:attrName>
                                          <p:attrName>ppt_y</p:attrName>
                                        </p:attrNameLst>
                                      </p:cBhvr>
                                      <p:rCtr x="0" y="-2245"/>
                                    </p:animMotion>
                                  </p:childTnLst>
                                </p:cTn>
                              </p:par>
                            </p:childTnLst>
                          </p:cTn>
                        </p:par>
                        <p:par>
                          <p:cTn id="41" fill="hold">
                            <p:stCondLst>
                              <p:cond delay="1800"/>
                            </p:stCondLst>
                            <p:childTnLst>
                              <p:par>
                                <p:cTn id="42" presetID="10" presetClass="entr" presetSubtype="0" fill="hold" grpId="0" nodeType="after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500"/>
                                        <p:tgtEl>
                                          <p:spTgt spid="84"/>
                                        </p:tgtEl>
                                      </p:cBhvr>
                                    </p:animEffect>
                                  </p:childTnLst>
                                </p:cTn>
                              </p:par>
                              <p:par>
                                <p:cTn id="45" presetID="42" presetClass="path" presetSubtype="0" decel="100000" fill="hold" grpId="1" nodeType="withEffect">
                                  <p:stCondLst>
                                    <p:cond delay="0"/>
                                  </p:stCondLst>
                                  <p:childTnLst>
                                    <p:animMotion origin="layout" path="M 1.45833E-6 0.04491 L 1.45833E-6 3.7037E-7 " pathEditMode="relative" rAng="0" ptsTypes="AA">
                                      <p:cBhvr>
                                        <p:cTn id="46" dur="600" fill="hold"/>
                                        <p:tgtEl>
                                          <p:spTgt spid="84"/>
                                        </p:tgtEl>
                                        <p:attrNameLst>
                                          <p:attrName>ppt_x</p:attrName>
                                          <p:attrName>ppt_y</p:attrName>
                                        </p:attrNameLst>
                                      </p:cBhvr>
                                      <p:rCtr x="0" y="-2245"/>
                                    </p:animMotion>
                                  </p:childTnLst>
                                </p:cTn>
                              </p:par>
                            </p:childTnLst>
                          </p:cTn>
                        </p:par>
                        <p:par>
                          <p:cTn id="47" fill="hold">
                            <p:stCondLst>
                              <p:cond delay="2400"/>
                            </p:stCondLst>
                            <p:childTnLst>
                              <p:par>
                                <p:cTn id="48" presetID="10" presetClass="entr" presetSubtype="0" fill="hold" grpId="0" nodeType="after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fade">
                                      <p:cBhvr>
                                        <p:cTn id="50" dur="500"/>
                                        <p:tgtEl>
                                          <p:spTgt spid="85"/>
                                        </p:tgtEl>
                                      </p:cBhvr>
                                    </p:animEffect>
                                  </p:childTnLst>
                                </p:cTn>
                              </p:par>
                              <p:par>
                                <p:cTn id="51" presetID="42" presetClass="path" presetSubtype="0" decel="100000" fill="hold" grpId="1" nodeType="withEffect">
                                  <p:stCondLst>
                                    <p:cond delay="0"/>
                                  </p:stCondLst>
                                  <p:childTnLst>
                                    <p:animMotion origin="layout" path="M 3.95833E-6 0.04491 L 3.95833E-6 3.7037E-7 " pathEditMode="relative" rAng="0" ptsTypes="AA">
                                      <p:cBhvr>
                                        <p:cTn id="52" dur="600" fill="hold"/>
                                        <p:tgtEl>
                                          <p:spTgt spid="85"/>
                                        </p:tgtEl>
                                        <p:attrNameLst>
                                          <p:attrName>ppt_x</p:attrName>
                                          <p:attrName>ppt_y</p:attrName>
                                        </p:attrNameLst>
                                      </p:cBhvr>
                                      <p:rCtr x="0" y="-2245"/>
                                    </p:animMotion>
                                  </p:childTnLst>
                                </p:cTn>
                              </p:par>
                            </p:childTnLst>
                          </p:cTn>
                        </p:par>
                        <p:par>
                          <p:cTn id="53" fill="hold">
                            <p:stCondLst>
                              <p:cond delay="3000"/>
                            </p:stCondLst>
                            <p:childTnLst>
                              <p:par>
                                <p:cTn id="54" presetID="10" presetClass="entr" presetSubtype="0" fill="hold" grpId="0" nodeType="afterEffect">
                                  <p:stCondLst>
                                    <p:cond delay="0"/>
                                  </p:stCondLst>
                                  <p:childTnLst>
                                    <p:set>
                                      <p:cBhvr>
                                        <p:cTn id="55" dur="1" fill="hold">
                                          <p:stCondLst>
                                            <p:cond delay="0"/>
                                          </p:stCondLst>
                                        </p:cTn>
                                        <p:tgtEl>
                                          <p:spTgt spid="3"/>
                                        </p:tgtEl>
                                        <p:attrNameLst>
                                          <p:attrName>style.visibility</p:attrName>
                                        </p:attrNameLst>
                                      </p:cBhvr>
                                      <p:to>
                                        <p:strVal val="visible"/>
                                      </p:to>
                                    </p:set>
                                    <p:animEffect transition="in" filter="fade">
                                      <p:cBhvr>
                                        <p:cTn id="5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5" grpId="0" animBg="1"/>
      <p:bldP spid="65" grpId="1" animBg="1"/>
      <p:bldP spid="66" grpId="0" animBg="1"/>
      <p:bldP spid="66" grpId="1" animBg="1"/>
      <p:bldP spid="67" grpId="0" animBg="1"/>
      <p:bldP spid="67"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FBDED88A-5D4B-4098-A286-4399166CBD41}"/>
              </a:ext>
            </a:extLst>
          </p:cNvPr>
          <p:cNvSpPr/>
          <p:nvPr/>
        </p:nvSpPr>
        <p:spPr>
          <a:xfrm>
            <a:off x="1950152"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0"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Management</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Identify critical operations for</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business operations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Map operations</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to services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Analyze services dependencies</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Create high level view service dashboards</a:t>
            </a:r>
          </a:p>
        </p:txBody>
      </p:sp>
      <p:sp>
        <p:nvSpPr>
          <p:cNvPr id="51" name="Freeform: Shape 50">
            <a:extLst>
              <a:ext uri="{FF2B5EF4-FFF2-40B4-BE49-F238E27FC236}">
                <a16:creationId xmlns:a16="http://schemas.microsoft.com/office/drawing/2014/main" id="{EC6E03FE-4667-46A7-A3EC-35891CF6ED91}"/>
              </a:ext>
            </a:extLst>
          </p:cNvPr>
          <p:cNvSpPr/>
          <p:nvPr/>
        </p:nvSpPr>
        <p:spPr>
          <a:xfrm>
            <a:off x="4832022"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Monitoring</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Enable data collection</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Identify operations baseline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Generate alerts </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Measure Service Metrics and generate SLAs</a:t>
            </a:r>
          </a:p>
        </p:txBody>
      </p:sp>
      <p:sp>
        <p:nvSpPr>
          <p:cNvPr id="52" name="Freeform: Shape 51">
            <a:extLst>
              <a:ext uri="{FF2B5EF4-FFF2-40B4-BE49-F238E27FC236}">
                <a16:creationId xmlns:a16="http://schemas.microsoft.com/office/drawing/2014/main" id="{BE4D3D2A-A834-45F5-A19C-E75E4813D9A8}"/>
              </a:ext>
            </a:extLst>
          </p:cNvPr>
          <p:cNvSpPr/>
          <p:nvPr/>
        </p:nvSpPr>
        <p:spPr>
          <a:xfrm>
            <a:off x="7713893" y="2629970"/>
            <a:ext cx="2527956" cy="3909321"/>
          </a:xfrm>
          <a:custGeom>
            <a:avLst/>
            <a:gdLst>
              <a:gd name="connsiteX0" fmla="*/ 0 w 2527956"/>
              <a:gd name="connsiteY0" fmla="*/ 0 h 3140279"/>
              <a:gd name="connsiteX1" fmla="*/ 2527956 w 2527956"/>
              <a:gd name="connsiteY1" fmla="*/ 0 h 3140279"/>
              <a:gd name="connsiteX2" fmla="*/ 2527956 w 2527956"/>
              <a:gd name="connsiteY2" fmla="*/ 3140279 h 3140279"/>
              <a:gd name="connsiteX3" fmla="*/ 0 w 2527956"/>
              <a:gd name="connsiteY3" fmla="*/ 3140279 h 3140279"/>
              <a:gd name="connsiteX4" fmla="*/ 0 w 2527956"/>
              <a:gd name="connsiteY4" fmla="*/ 0 h 314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7956" h="3140279">
                <a:moveTo>
                  <a:pt x="0" y="0"/>
                </a:moveTo>
                <a:lnTo>
                  <a:pt x="2527956" y="0"/>
                </a:lnTo>
                <a:lnTo>
                  <a:pt x="2527956" y="3140279"/>
                </a:lnTo>
                <a:lnTo>
                  <a:pt x="0" y="3140279"/>
                </a:lnTo>
                <a:lnTo>
                  <a:pt x="0" y="0"/>
                </a:lnTo>
                <a:close/>
              </a:path>
            </a:pathLst>
          </a:custGeom>
          <a:solidFill>
            <a:schemeClr val="accent1">
              <a:alpha val="90000"/>
            </a:schemeClr>
          </a:solidFill>
          <a:ln>
            <a:noFill/>
          </a:ln>
          <a:effectLst>
            <a:outerShdw blurRad="50800" dist="38100" dir="2700000" algn="tl" rotWithShape="0">
              <a:prstClr val="black">
                <a:alpha val="30000"/>
              </a:prstClr>
            </a:outerShdw>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0" tIns="182880" rIns="91440" bIns="0" numCol="1" spcCol="1270" anchor="t" anchorCtr="0">
            <a:noAutofit/>
          </a:bodyPr>
          <a:lstStyle/>
          <a:p>
            <a:pPr marL="0" marR="0" lvl="1" indent="0" algn="l" defTabSz="1155700" rtl="0" eaLnBrk="1" fontAlgn="auto" latinLnBrk="0" hangingPunct="1">
              <a:lnSpc>
                <a:spcPct val="9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Resiliency</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Enable a resilient </a:t>
            </a:r>
            <a:r>
              <a:rPr kumimoji="0" lang="en-US" sz="1600" b="0" i="0" u="none" strike="noStrike" kern="1200" cap="none" spc="0" normalizeH="0" baseline="0" noProof="0">
                <a:ln>
                  <a:noFill/>
                </a:ln>
                <a:solidFill>
                  <a:srgbClr val="FFFFFF"/>
                </a:solidFill>
                <a:effectLst/>
                <a:uLnTx/>
                <a:uFillTx/>
                <a:latin typeface="Segoe UI"/>
                <a:ea typeface="+mn-ea"/>
                <a:cs typeface="+mn-cs"/>
              </a:rPr>
              <a:t>platform</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Recover from failures with minimal downtime and</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minimum data</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loss before</a:t>
            </a:r>
          </a:p>
          <a:p>
            <a:pPr marL="171450" marR="0" lvl="1" indent="-171450" algn="l" defTabSz="6667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Evolve to a highly available platform</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64AB48B1-2FD7-402B-9653-8A03116D97CF}"/>
              </a:ext>
            </a:extLst>
          </p:cNvPr>
          <p:cNvSpPr>
            <a:spLocks noGrp="1"/>
          </p:cNvSpPr>
          <p:nvPr>
            <p:ph type="title"/>
          </p:nvPr>
        </p:nvSpPr>
        <p:spPr/>
        <p:txBody>
          <a:bodyPr/>
          <a:lstStyle/>
          <a:p>
            <a:r>
              <a:rPr lang="en-US"/>
              <a:t>Manage and operations</a:t>
            </a:r>
          </a:p>
        </p:txBody>
      </p:sp>
      <p:sp>
        <p:nvSpPr>
          <p:cNvPr id="12" name="Rectangle 11">
            <a:extLst>
              <a:ext uri="{FF2B5EF4-FFF2-40B4-BE49-F238E27FC236}">
                <a16:creationId xmlns:a16="http://schemas.microsoft.com/office/drawing/2014/main" id="{C806CB95-FAA3-43EC-9696-56BE23F3F171}"/>
              </a:ext>
            </a:extLst>
          </p:cNvPr>
          <p:cNvSpPr/>
          <p:nvPr/>
        </p:nvSpPr>
        <p:spPr>
          <a:xfrm>
            <a:off x="588263" y="1312500"/>
            <a:ext cx="6096000" cy="90717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Manage and operations enumerates, implements, and iteratively reviews related to the expected operational behavior of the service. </a:t>
            </a:r>
          </a:p>
        </p:txBody>
      </p:sp>
      <p:sp>
        <p:nvSpPr>
          <p:cNvPr id="19" name="Rectangle: Rounded Corners 18">
            <a:extLst>
              <a:ext uri="{FF2B5EF4-FFF2-40B4-BE49-F238E27FC236}">
                <a16:creationId xmlns:a16="http://schemas.microsoft.com/office/drawing/2014/main" id="{C66BB8F3-A4D2-443B-BC0B-FD442BE2E862}"/>
              </a:ext>
              <a:ext uri="{C183D7F6-B498-43B3-948B-1728B52AA6E4}">
                <adec:decorative xmlns:adec="http://schemas.microsoft.com/office/drawing/2017/decorative" val="1"/>
              </a:ext>
            </a:extLst>
          </p:cNvPr>
          <p:cNvSpPr/>
          <p:nvPr/>
        </p:nvSpPr>
        <p:spPr>
          <a:xfrm>
            <a:off x="7936476" y="312171"/>
            <a:ext cx="3966599"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0" name="Group 19" descr="Ready">
            <a:extLst>
              <a:ext uri="{FF2B5EF4-FFF2-40B4-BE49-F238E27FC236}">
                <a16:creationId xmlns:a16="http://schemas.microsoft.com/office/drawing/2014/main" id="{7CDA1BD7-ADE3-4FA7-AA98-BF98C1D5D4A1}"/>
              </a:ext>
            </a:extLst>
          </p:cNvPr>
          <p:cNvGrpSpPr/>
          <p:nvPr/>
        </p:nvGrpSpPr>
        <p:grpSpPr>
          <a:xfrm>
            <a:off x="9310370" y="395708"/>
            <a:ext cx="1228859" cy="437524"/>
            <a:chOff x="6345065" y="2909875"/>
            <a:chExt cx="2323170" cy="827144"/>
          </a:xfrm>
        </p:grpSpPr>
        <p:sp>
          <p:nvSpPr>
            <p:cNvPr id="21" name="Rectangle: Rounded Corners 20">
              <a:extLst>
                <a:ext uri="{FF2B5EF4-FFF2-40B4-BE49-F238E27FC236}">
                  <a16:creationId xmlns:a16="http://schemas.microsoft.com/office/drawing/2014/main" id="{321C1489-B698-4958-AB47-0E3EDF4A7F94}"/>
                </a:ext>
              </a:extLst>
            </p:cNvPr>
            <p:cNvSpPr/>
            <p:nvPr/>
          </p:nvSpPr>
          <p:spPr>
            <a:xfrm>
              <a:off x="6366573"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DC6AF5AA-26DE-49A7-A1C6-CD82BEA0F02A}"/>
                </a:ext>
              </a:extLst>
            </p:cNvPr>
            <p:cNvSpPr txBox="1"/>
            <p:nvPr/>
          </p:nvSpPr>
          <p:spPr>
            <a:xfrm>
              <a:off x="6345065" y="3177984"/>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Ready</a:t>
              </a:r>
            </a:p>
          </p:txBody>
        </p:sp>
        <p:sp>
          <p:nvSpPr>
            <p:cNvPr id="23" name="check 3" title="Icon of a checkmark with a circle around it">
              <a:extLst>
                <a:ext uri="{FF2B5EF4-FFF2-40B4-BE49-F238E27FC236}">
                  <a16:creationId xmlns:a16="http://schemas.microsoft.com/office/drawing/2014/main" id="{77157A98-095D-470F-B991-92C0E97876F7}"/>
                </a:ext>
              </a:extLst>
            </p:cNvPr>
            <p:cNvSpPr>
              <a:spLocks noChangeAspect="1" noEditPoints="1"/>
            </p:cNvSpPr>
            <p:nvPr/>
          </p:nvSpPr>
          <p:spPr bwMode="auto">
            <a:xfrm>
              <a:off x="6574597" y="3140567"/>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 name="Group 23" descr="Plan">
            <a:extLst>
              <a:ext uri="{FF2B5EF4-FFF2-40B4-BE49-F238E27FC236}">
                <a16:creationId xmlns:a16="http://schemas.microsoft.com/office/drawing/2014/main" id="{C9BC934B-C8C2-461C-9D63-A1AA74BABC23}"/>
              </a:ext>
            </a:extLst>
          </p:cNvPr>
          <p:cNvGrpSpPr/>
          <p:nvPr/>
        </p:nvGrpSpPr>
        <p:grpSpPr>
          <a:xfrm>
            <a:off x="8011157" y="395708"/>
            <a:ext cx="1226203" cy="437524"/>
            <a:chOff x="3716688" y="2901128"/>
            <a:chExt cx="2318149" cy="827144"/>
          </a:xfrm>
        </p:grpSpPr>
        <p:sp>
          <p:nvSpPr>
            <p:cNvPr id="25" name="Rectangle: Rounded Corners 24">
              <a:extLst>
                <a:ext uri="{FF2B5EF4-FFF2-40B4-BE49-F238E27FC236}">
                  <a16:creationId xmlns:a16="http://schemas.microsoft.com/office/drawing/2014/main" id="{6C4D79AB-2C71-454F-8627-C5BB63885F90}"/>
                </a:ext>
              </a:extLst>
            </p:cNvPr>
            <p:cNvSpPr/>
            <p:nvPr/>
          </p:nvSpPr>
          <p:spPr>
            <a:xfrm>
              <a:off x="3735686" y="2901128"/>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8FA97576-1DE6-447F-BB90-1FC47D7873B5}"/>
                </a:ext>
              </a:extLst>
            </p:cNvPr>
            <p:cNvSpPr txBox="1"/>
            <p:nvPr/>
          </p:nvSpPr>
          <p:spPr>
            <a:xfrm>
              <a:off x="3716688" y="3169237"/>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Plan</a:t>
              </a:r>
            </a:p>
          </p:txBody>
        </p:sp>
        <p:sp>
          <p:nvSpPr>
            <p:cNvPr id="27" name="BulletedList_E8FD" title="Icon of a bulleted list">
              <a:extLst>
                <a:ext uri="{FF2B5EF4-FFF2-40B4-BE49-F238E27FC236}">
                  <a16:creationId xmlns:a16="http://schemas.microsoft.com/office/drawing/2014/main" id="{DC48312E-71AE-47EE-9AD3-14F699AAAAFD}"/>
                </a:ext>
              </a:extLst>
            </p:cNvPr>
            <p:cNvSpPr>
              <a:spLocks noChangeAspect="1" noEditPoints="1"/>
            </p:cNvSpPr>
            <p:nvPr/>
          </p:nvSpPr>
          <p:spPr bwMode="auto">
            <a:xfrm>
              <a:off x="3937155" y="3186015"/>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descr="Adpot">
            <a:extLst>
              <a:ext uri="{FF2B5EF4-FFF2-40B4-BE49-F238E27FC236}">
                <a16:creationId xmlns:a16="http://schemas.microsoft.com/office/drawing/2014/main" id="{1DCFA120-B5AB-40E6-98B7-4D40153A7DF6}"/>
              </a:ext>
            </a:extLst>
          </p:cNvPr>
          <p:cNvGrpSpPr/>
          <p:nvPr/>
        </p:nvGrpSpPr>
        <p:grpSpPr>
          <a:xfrm>
            <a:off x="10622288" y="395708"/>
            <a:ext cx="1206105" cy="437524"/>
            <a:chOff x="9006021" y="2909875"/>
            <a:chExt cx="2280155" cy="827144"/>
          </a:xfrm>
        </p:grpSpPr>
        <p:sp>
          <p:nvSpPr>
            <p:cNvPr id="29" name="Rectangle: Rounded Corners 28">
              <a:extLst>
                <a:ext uri="{FF2B5EF4-FFF2-40B4-BE49-F238E27FC236}">
                  <a16:creationId xmlns:a16="http://schemas.microsoft.com/office/drawing/2014/main" id="{C5DB0322-579F-4ACF-BC2A-09A1C6D94FF6}"/>
                </a:ext>
              </a:extLst>
            </p:cNvPr>
            <p:cNvSpPr/>
            <p:nvPr/>
          </p:nvSpPr>
          <p:spPr>
            <a:xfrm>
              <a:off x="9006021" y="2909875"/>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70EAF2C8-0719-4BE5-BE8E-D8300C31A997}"/>
                </a:ext>
              </a:extLst>
            </p:cNvPr>
            <p:cNvSpPr/>
            <p:nvPr/>
          </p:nvSpPr>
          <p:spPr>
            <a:xfrm>
              <a:off x="9008329" y="3177984"/>
              <a:ext cx="2275538"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31" name="arrow_3" title="Icon of an arrow pointing down at a line">
              <a:extLst>
                <a:ext uri="{FF2B5EF4-FFF2-40B4-BE49-F238E27FC236}">
                  <a16:creationId xmlns:a16="http://schemas.microsoft.com/office/drawing/2014/main" id="{9889128A-9F7F-41C6-8C37-062C439AFCCE}"/>
                </a:ext>
              </a:extLst>
            </p:cNvPr>
            <p:cNvSpPr>
              <a:spLocks noChangeAspect="1" noEditPoints="1"/>
            </p:cNvSpPr>
            <p:nvPr/>
          </p:nvSpPr>
          <p:spPr bwMode="auto">
            <a:xfrm>
              <a:off x="9297630" y="3140567"/>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2" name="Group 31" descr="Define Strategy">
            <a:extLst>
              <a:ext uri="{FF2B5EF4-FFF2-40B4-BE49-F238E27FC236}">
                <a16:creationId xmlns:a16="http://schemas.microsoft.com/office/drawing/2014/main" id="{11328CC1-AD13-4EAA-85FA-7084525AD8CA}"/>
              </a:ext>
            </a:extLst>
          </p:cNvPr>
          <p:cNvGrpSpPr/>
          <p:nvPr/>
        </p:nvGrpSpPr>
        <p:grpSpPr>
          <a:xfrm>
            <a:off x="6629115" y="312170"/>
            <a:ext cx="1226203" cy="604598"/>
            <a:chOff x="1103923" y="2743198"/>
            <a:chExt cx="2318149" cy="1143000"/>
          </a:xfrm>
        </p:grpSpPr>
        <p:sp>
          <p:nvSpPr>
            <p:cNvPr id="33" name="Rectangle: Rounded Corners 32">
              <a:extLst>
                <a:ext uri="{FF2B5EF4-FFF2-40B4-BE49-F238E27FC236}">
                  <a16:creationId xmlns:a16="http://schemas.microsoft.com/office/drawing/2014/main" id="{44EAE548-CD8C-4C3D-8736-0F01073DCDB5}"/>
                </a:ext>
                <a:ext uri="{C183D7F6-B498-43B3-948B-1728B52AA6E4}">
                  <adec:decorative xmlns:adec="http://schemas.microsoft.com/office/drawing/2017/decorative" val="0"/>
                </a:ext>
              </a:extLst>
            </p:cNvPr>
            <p:cNvSpPr/>
            <p:nvPr/>
          </p:nvSpPr>
          <p:spPr>
            <a:xfrm>
              <a:off x="1122921" y="2743198"/>
              <a:ext cx="2280155" cy="1143000"/>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plan" title="Icon of a circle with an arrow projecting from it between two exes">
              <a:extLst>
                <a:ext uri="{FF2B5EF4-FFF2-40B4-BE49-F238E27FC236}">
                  <a16:creationId xmlns:a16="http://schemas.microsoft.com/office/drawing/2014/main" id="{87FCBF0E-B0B9-4092-9B28-A48DBD259F1C}"/>
                </a:ext>
              </a:extLst>
            </p:cNvPr>
            <p:cNvSpPr>
              <a:spLocks noChangeAspect="1" noEditPoints="1"/>
            </p:cNvSpPr>
            <p:nvPr/>
          </p:nvSpPr>
          <p:spPr bwMode="auto">
            <a:xfrm>
              <a:off x="1328629" y="3150033"/>
              <a:ext cx="328039" cy="329329"/>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5" name="TextBox 34">
              <a:extLst>
                <a:ext uri="{FF2B5EF4-FFF2-40B4-BE49-F238E27FC236}">
                  <a16:creationId xmlns:a16="http://schemas.microsoft.com/office/drawing/2014/main" id="{551C72F6-04E3-49F6-9155-5B14766E904F}"/>
                </a:ext>
              </a:extLst>
            </p:cNvPr>
            <p:cNvSpPr txBox="1"/>
            <p:nvPr/>
          </p:nvSpPr>
          <p:spPr>
            <a:xfrm>
              <a:off x="1103923" y="3023771"/>
              <a:ext cx="2318149" cy="581856"/>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 </a:t>
              </a:r>
            </a:p>
          </p:txBody>
        </p:sp>
      </p:grpSp>
      <p:sp>
        <p:nvSpPr>
          <p:cNvPr id="36" name="Rectangle: Rounded Corners 35">
            <a:extLst>
              <a:ext uri="{FF2B5EF4-FFF2-40B4-BE49-F238E27FC236}">
                <a16:creationId xmlns:a16="http://schemas.microsoft.com/office/drawing/2014/main" id="{176010BB-3D6F-4478-9DFF-384BFF2EB585}"/>
              </a:ext>
              <a:ext uri="{C183D7F6-B498-43B3-948B-1728B52AA6E4}">
                <adec:decorative xmlns:adec="http://schemas.microsoft.com/office/drawing/2017/decorative" val="1"/>
              </a:ext>
            </a:extLst>
          </p:cNvPr>
          <p:cNvSpPr/>
          <p:nvPr/>
        </p:nvSpPr>
        <p:spPr>
          <a:xfrm>
            <a:off x="8579702" y="1009713"/>
            <a:ext cx="2680147" cy="604598"/>
          </a:xfrm>
          <a:prstGeom prst="roundRect">
            <a:avLst>
              <a:gd name="adj" fmla="val 2546"/>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7" name="Group 36" descr="Manage">
            <a:extLst>
              <a:ext uri="{FF2B5EF4-FFF2-40B4-BE49-F238E27FC236}">
                <a16:creationId xmlns:a16="http://schemas.microsoft.com/office/drawing/2014/main" id="{A1FA1CFA-C29A-4E1C-94C0-04F98EDC4CFF}"/>
              </a:ext>
            </a:extLst>
          </p:cNvPr>
          <p:cNvGrpSpPr/>
          <p:nvPr/>
        </p:nvGrpSpPr>
        <p:grpSpPr>
          <a:xfrm>
            <a:off x="9954953" y="1093250"/>
            <a:ext cx="1228859" cy="437524"/>
            <a:chOff x="6172864" y="5454930"/>
            <a:chExt cx="2323170" cy="827144"/>
          </a:xfrm>
        </p:grpSpPr>
        <p:sp>
          <p:nvSpPr>
            <p:cNvPr id="38" name="Rectangle: Rounded Corners 37">
              <a:extLst>
                <a:ext uri="{FF2B5EF4-FFF2-40B4-BE49-F238E27FC236}">
                  <a16:creationId xmlns:a16="http://schemas.microsoft.com/office/drawing/2014/main" id="{FCBDD06B-A669-4652-9D8A-2019632E687F}"/>
                </a:ext>
              </a:extLst>
            </p:cNvPr>
            <p:cNvSpPr/>
            <p:nvPr/>
          </p:nvSpPr>
          <p:spPr>
            <a:xfrm>
              <a:off x="6194372"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Trackers_EADF_bidi" title="Icon of a clipboard with a checklist on it">
              <a:extLst>
                <a:ext uri="{FF2B5EF4-FFF2-40B4-BE49-F238E27FC236}">
                  <a16:creationId xmlns:a16="http://schemas.microsoft.com/office/drawing/2014/main" id="{4CD2B81D-F942-4F4E-84EE-8CF3E57A1ACA}"/>
                </a:ext>
              </a:extLst>
            </p:cNvPr>
            <p:cNvSpPr>
              <a:spLocks noChangeAspect="1" noEditPoints="1"/>
            </p:cNvSpPr>
            <p:nvPr/>
          </p:nvSpPr>
          <p:spPr bwMode="auto">
            <a:xfrm>
              <a:off x="6414001" y="568862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D0B2C2B8-F15A-492E-8C16-C00CB9841623}"/>
                </a:ext>
              </a:extLst>
            </p:cNvPr>
            <p:cNvSpPr txBox="1"/>
            <p:nvPr/>
          </p:nvSpPr>
          <p:spPr>
            <a:xfrm>
              <a:off x="6172864" y="5723039"/>
              <a:ext cx="2323170"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Manage</a:t>
              </a:r>
            </a:p>
          </p:txBody>
        </p:sp>
      </p:grpSp>
      <p:grpSp>
        <p:nvGrpSpPr>
          <p:cNvPr id="41" name="Group 40" descr="Govern">
            <a:extLst>
              <a:ext uri="{FF2B5EF4-FFF2-40B4-BE49-F238E27FC236}">
                <a16:creationId xmlns:a16="http://schemas.microsoft.com/office/drawing/2014/main" id="{07037658-48BA-4A8F-8190-7380DDA62A9E}"/>
              </a:ext>
            </a:extLst>
          </p:cNvPr>
          <p:cNvGrpSpPr/>
          <p:nvPr/>
        </p:nvGrpSpPr>
        <p:grpSpPr>
          <a:xfrm>
            <a:off x="8655740" y="1093250"/>
            <a:ext cx="1226203" cy="437524"/>
            <a:chOff x="3716688" y="5454930"/>
            <a:chExt cx="2318149" cy="827144"/>
          </a:xfrm>
        </p:grpSpPr>
        <p:sp>
          <p:nvSpPr>
            <p:cNvPr id="42" name="Rectangle: Rounded Corners 41">
              <a:extLst>
                <a:ext uri="{FF2B5EF4-FFF2-40B4-BE49-F238E27FC236}">
                  <a16:creationId xmlns:a16="http://schemas.microsoft.com/office/drawing/2014/main" id="{334EE2DB-3AA2-447E-889E-AE22A729CEDC}"/>
                </a:ext>
              </a:extLst>
            </p:cNvPr>
            <p:cNvSpPr/>
            <p:nvPr/>
          </p:nvSpPr>
          <p:spPr>
            <a:xfrm>
              <a:off x="3735686" y="5454930"/>
              <a:ext cx="2280155" cy="82714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Org_ECA6" title="Icon of three boxes in a bracket chart">
              <a:extLst>
                <a:ext uri="{FF2B5EF4-FFF2-40B4-BE49-F238E27FC236}">
                  <a16:creationId xmlns:a16="http://schemas.microsoft.com/office/drawing/2014/main" id="{884FE61E-DDAC-44B6-A5EF-776A707FE9FE}"/>
                </a:ext>
              </a:extLst>
            </p:cNvPr>
            <p:cNvSpPr>
              <a:spLocks noChangeAspect="1" noEditPoints="1"/>
            </p:cNvSpPr>
            <p:nvPr/>
          </p:nvSpPr>
          <p:spPr bwMode="auto">
            <a:xfrm>
              <a:off x="3959885" y="5688629"/>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4" name="TextBox 43">
              <a:extLst>
                <a:ext uri="{FF2B5EF4-FFF2-40B4-BE49-F238E27FC236}">
                  <a16:creationId xmlns:a16="http://schemas.microsoft.com/office/drawing/2014/main" id="{7A402CD2-36CA-4C64-A078-7ADEA887F64F}"/>
                </a:ext>
              </a:extLst>
            </p:cNvPr>
            <p:cNvSpPr txBox="1"/>
            <p:nvPr/>
          </p:nvSpPr>
          <p:spPr>
            <a:xfrm>
              <a:off x="3716688" y="5723039"/>
              <a:ext cx="2318149" cy="290927"/>
            </a:xfrm>
            <a:prstGeom prst="rect">
              <a:avLst/>
            </a:prstGeom>
            <a:noFill/>
          </p:spPr>
          <p:txBody>
            <a:bodyPr rot="0" spcFirstLastPara="0" vertOverflow="overflow" horzOverflow="overflow" vert="horz" wrap="square" lIns="365760" tIns="0" rIns="0" bIns="0" numCol="1" spcCol="0" rtlCol="0" fromWordArt="0" anchor="t" anchorCtr="0" forceAA="0" compatLnSpc="1">
              <a:prstTxWarp prst="textNoShape">
                <a:avLst/>
              </a:prstTxWarp>
              <a:spAutoFit/>
            </a:bodyPr>
            <a:lstStyle>
              <a:defPPr>
                <a:defRPr lang="en-US"/>
              </a:defPPr>
              <a:lvl1pPr lvl="0" defTabSz="914400">
                <a:defRPr sz="1000" b="1">
                  <a:solidFill>
                    <a:schemeClr val="accent2"/>
                  </a:solidFill>
                  <a:latin typeface="Segoe UI Semibold" panose="020B0702040204020203" pitchFamily="34" charset="0"/>
                  <a:ea typeface="+mn-lt"/>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43A5E"/>
                  </a:solidFill>
                  <a:effectLst/>
                  <a:uLnTx/>
                  <a:uFillTx/>
                  <a:latin typeface="Segoe UI Semibold" panose="020B0702040204020203" pitchFamily="34" charset="0"/>
                  <a:cs typeface="Segoe UI Semibold" panose="020B0702040204020203" pitchFamily="34" charset="0"/>
                </a:rPr>
                <a:t>Govern</a:t>
              </a:r>
            </a:p>
          </p:txBody>
        </p:sp>
      </p:grpSp>
      <p:sp>
        <p:nvSpPr>
          <p:cNvPr id="45" name="Rectangle 44">
            <a:extLst>
              <a:ext uri="{FF2B5EF4-FFF2-40B4-BE49-F238E27FC236}">
                <a16:creationId xmlns:a16="http://schemas.microsoft.com/office/drawing/2014/main" id="{7C05B4F5-2E21-4897-8EE3-039EC66259A9}"/>
              </a:ext>
              <a:ext uri="{C183D7F6-B498-43B3-948B-1728B52AA6E4}">
                <adec:decorative xmlns:adec="http://schemas.microsoft.com/office/drawing/2017/decorative" val="1"/>
              </a:ext>
            </a:extLst>
          </p:cNvPr>
          <p:cNvSpPr/>
          <p:nvPr/>
        </p:nvSpPr>
        <p:spPr bwMode="auto">
          <a:xfrm>
            <a:off x="6547958" y="217743"/>
            <a:ext cx="5399412" cy="741108"/>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CAE84FC-24A3-428A-8737-5EF54BA6EC61}"/>
              </a:ext>
              <a:ext uri="{C183D7F6-B498-43B3-948B-1728B52AA6E4}">
                <adec:decorative xmlns:adec="http://schemas.microsoft.com/office/drawing/2017/decorative" val="1"/>
              </a:ext>
            </a:extLst>
          </p:cNvPr>
          <p:cNvSpPr/>
          <p:nvPr/>
        </p:nvSpPr>
        <p:spPr bwMode="auto">
          <a:xfrm>
            <a:off x="8642350" y="1054100"/>
            <a:ext cx="1257300" cy="527050"/>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23422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42" presetClass="path" presetSubtype="0" decel="100000" fill="hold" grpId="1" nodeType="withEffect">
                                  <p:stCondLst>
                                    <p:cond delay="0"/>
                                  </p:stCondLst>
                                  <p:childTnLst>
                                    <p:animMotion origin="layout" path="M -2.5E-6 0.04491 L -2.5E-6 -4.07407E-6 " pathEditMode="relative" rAng="0" ptsTypes="AA">
                                      <p:cBhvr>
                                        <p:cTn id="9" dur="600" fill="hold"/>
                                        <p:tgtEl>
                                          <p:spTgt spid="50"/>
                                        </p:tgtEl>
                                        <p:attrNameLst>
                                          <p:attrName>ppt_x</p:attrName>
                                          <p:attrName>ppt_y</p:attrName>
                                        </p:attrNameLst>
                                      </p:cBhvr>
                                      <p:rCtr x="0" y="-224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par>
                                <p:cTn id="15" presetID="42" presetClass="path" presetSubtype="0" decel="100000" fill="hold" grpId="1" nodeType="withEffect">
                                  <p:stCondLst>
                                    <p:cond delay="0"/>
                                  </p:stCondLst>
                                  <p:childTnLst>
                                    <p:animMotion origin="layout" path="M 5E-6 0.04491 L 5E-6 -4.07407E-6 " pathEditMode="relative" rAng="0" ptsTypes="AA">
                                      <p:cBhvr>
                                        <p:cTn id="16" dur="600" fill="hold"/>
                                        <p:tgtEl>
                                          <p:spTgt spid="51"/>
                                        </p:tgtEl>
                                        <p:attrNameLst>
                                          <p:attrName>ppt_x</p:attrName>
                                          <p:attrName>ppt_y</p:attrName>
                                        </p:attrNameLst>
                                      </p:cBhvr>
                                      <p:rCtr x="0" y="-2245"/>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42" presetClass="path" presetSubtype="0" decel="100000" fill="hold" grpId="1" nodeType="withEffect">
                                  <p:stCondLst>
                                    <p:cond delay="0"/>
                                  </p:stCondLst>
                                  <p:childTnLst>
                                    <p:animMotion origin="layout" path="M 5E-6 0.04491 L 5E-6 -4.07407E-6 " pathEditMode="relative" rAng="0" ptsTypes="AA">
                                      <p:cBhvr>
                                        <p:cTn id="23" dur="600" fill="hold"/>
                                        <p:tgtEl>
                                          <p:spTgt spid="52"/>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1" grpId="0" animBg="1"/>
      <p:bldP spid="51" grpId="1" animBg="1"/>
      <p:bldP spid="52" grpId="0" animBg="1"/>
      <p:bldP spid="5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588263" y="457200"/>
            <a:ext cx="11018520" cy="553998"/>
          </a:xfrm>
        </p:spPr>
        <p:txBody>
          <a:bodyPr/>
          <a:lstStyle/>
          <a:p>
            <a:r>
              <a:rPr lang="en-US"/>
              <a:t>Microsoft Cloud Adoption Framework for Azure</a:t>
            </a:r>
          </a:p>
        </p:txBody>
      </p:sp>
      <p:cxnSp>
        <p:nvCxnSpPr>
          <p:cNvPr id="72" name="Straight Arrow Connector 71">
            <a:extLst>
              <a:ext uri="{FF2B5EF4-FFF2-40B4-BE49-F238E27FC236}">
                <a16:creationId xmlns:a16="http://schemas.microsoft.com/office/drawing/2014/main" id="{40037F0D-5466-4477-94FD-F614276676D6}"/>
              </a:ext>
              <a:ext uri="{C183D7F6-B498-43B3-948B-1728B52AA6E4}">
                <adec:decorative xmlns:adec="http://schemas.microsoft.com/office/drawing/2017/decorative" val="1"/>
              </a:ext>
            </a:extLst>
          </p:cNvPr>
          <p:cNvCxnSpPr>
            <a:cxnSpLocks/>
          </p:cNvCxnSpPr>
          <p:nvPr/>
        </p:nvCxnSpPr>
        <p:spPr>
          <a:xfrm>
            <a:off x="3296744" y="5070145"/>
            <a:ext cx="8161518" cy="0"/>
          </a:xfrm>
          <a:prstGeom prst="straightConnector1">
            <a:avLst/>
          </a:prstGeom>
          <a:ln w="22225">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8950216"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214128"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6336998" y="2014253"/>
            <a:ext cx="208945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Ready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Azure readiness guide</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First landing zone</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Expand the blueprint</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Best practice Validation</a:t>
            </a:r>
          </a:p>
        </p:txBody>
      </p:sp>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471598"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3462298" y="2014253"/>
            <a:ext cx="2347393"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Plan</a:t>
            </a:r>
          </a:p>
          <a:p>
            <a:pPr marR="0" lvl="0" algn="ctr" defTabSz="914400" rtl="0" eaLnBrk="1" fontAlgn="auto" latinLnBrk="0" hangingPunct="1">
              <a:lnSpc>
                <a:spcPct val="100000"/>
              </a:lnSpc>
              <a:spcBef>
                <a:spcPts val="0"/>
              </a:spcBef>
              <a:spcAft>
                <a:spcPts val="0"/>
              </a:spcAft>
              <a:buClrTx/>
              <a:buSzTx/>
              <a:tabLst/>
              <a:defRPr/>
            </a:pPr>
            <a:endPar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sp>
        <p:nvSpPr>
          <p:cNvPr id="78"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3296744" y="1236910"/>
            <a:ext cx="8161518" cy="2808919"/>
          </a:xfrm>
          <a:prstGeom prst="roundRect">
            <a:avLst>
              <a:gd name="adj" fmla="val 2546"/>
            </a:avLst>
          </a:pr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31B09133-CED7-4A97-BF57-B55557733130}"/>
              </a:ext>
            </a:extLst>
          </p:cNvPr>
          <p:cNvSpPr/>
          <p:nvPr/>
        </p:nvSpPr>
        <p:spPr>
          <a:xfrm>
            <a:off x="8912790" y="1824615"/>
            <a:ext cx="2355005"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7170259" y="1568644"/>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4430015" y="1622839"/>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10010454" y="1563225"/>
            <a:ext cx="159678" cy="27499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707340"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738334" y="2014253"/>
            <a:ext cx="2211913"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a:defRPr/>
            </a:pPr>
            <a:r>
              <a:rPr lang="en-US" sz="1600" b="1" dirty="0">
                <a:solidFill>
                  <a:srgbClr val="243A5E"/>
                </a:solidFill>
                <a:latin typeface="Segoe UI Semibold"/>
                <a:ea typeface="+mn-lt"/>
                <a:cs typeface="Segoe UI Semibold"/>
              </a:rPr>
              <a:t>Define Strategy</a:t>
            </a:r>
            <a:endParaRPr kumimoji="0" lang="en-US" sz="1600" b="1" i="0" u="none" strike="noStrike" kern="1200" cap="none" spc="0" normalizeH="0" baseline="0" noProof="0" dirty="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Understand motivations</a:t>
            </a:r>
            <a:endParaRPr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Business outcomes</a:t>
            </a:r>
            <a:endParaRPr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Business justification</a:t>
            </a:r>
            <a:endParaRPr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Prioritize project</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683398" y="1586859"/>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4869461" y="4231488"/>
            <a:ext cx="5016084" cy="1677315"/>
          </a:xfrm>
          <a:prstGeom prst="roundRect">
            <a:avLst>
              <a:gd name="adj" fmla="val 2546"/>
            </a:avLst>
          </a:prstGeom>
          <a:solidFill>
            <a:schemeClr val="bg1"/>
          </a:solid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7457715" y="4357443"/>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7464181" y="4974887"/>
            <a:ext cx="2267222" cy="795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Manage</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 •</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8465876" y="4520267"/>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5017136" y="4357443"/>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5130804" y="4974887"/>
            <a:ext cx="2052818" cy="770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Govern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 • Benchmark</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5977428" y="4520267"/>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9417990" y="2094664"/>
            <a:ext cx="16503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43A5E"/>
                </a:solidFill>
                <a:effectLst/>
                <a:uLnTx/>
                <a:uFillTx/>
                <a:latin typeface="Segoe UI Semibold" panose="020B0702040204020203" pitchFamily="34" charset="0"/>
                <a:ea typeface="+mn-lt"/>
                <a:cs typeface="Segoe UI Semibold" panose="020B0702040204020203" pitchFamily="34" charset="0"/>
              </a:rPr>
              <a:t>Migrate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 First workload migration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9425020" y="2937154"/>
            <a:ext cx="161092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43A5E"/>
                </a:solidFill>
                <a:effectLst/>
                <a:uLnTx/>
                <a:uFillTx/>
                <a:latin typeface="Segoe UI Semibold" panose="020B0702040204020203" pitchFamily="34" charset="0"/>
                <a:ea typeface="+mn-lt"/>
                <a:cs typeface="Segoe UI Semibold" panose="020B0702040204020203" pitchFamily="34" charset="0"/>
              </a:rPr>
              <a:t>Innovate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 Innovation guide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9202122" y="2195021"/>
            <a:ext cx="155639" cy="171100"/>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9159902" y="3027281"/>
            <a:ext cx="240079" cy="22674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97" name="Straight Arrow Connector 96" descr="Right facing arrow">
            <a:extLst>
              <a:ext uri="{FF2B5EF4-FFF2-40B4-BE49-F238E27FC236}">
                <a16:creationId xmlns:a16="http://schemas.microsoft.com/office/drawing/2014/main" id="{9E9C0D5A-E87F-4FD9-95CB-A7E4140F43D7}"/>
              </a:ext>
            </a:extLst>
          </p:cNvPr>
          <p:cNvCxnSpPr>
            <a:cxnSpLocks/>
            <a:endCxn id="76" idx="1"/>
          </p:cNvCxnSpPr>
          <p:nvPr/>
        </p:nvCxnSpPr>
        <p:spPr>
          <a:xfrm>
            <a:off x="2995613" y="2641369"/>
            <a:ext cx="475985"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descr="Right facing arrow">
            <a:extLst>
              <a:ext uri="{FF2B5EF4-FFF2-40B4-BE49-F238E27FC236}">
                <a16:creationId xmlns:a16="http://schemas.microsoft.com/office/drawing/2014/main" id="{9C2BA960-7738-4DAF-925D-445F96314D80}"/>
              </a:ext>
            </a:extLst>
          </p:cNvPr>
          <p:cNvCxnSpPr>
            <a:cxnSpLocks/>
            <a:endCxn id="74" idx="1"/>
          </p:cNvCxnSpPr>
          <p:nvPr/>
        </p:nvCxnSpPr>
        <p:spPr>
          <a:xfrm>
            <a:off x="5751513" y="2641369"/>
            <a:ext cx="462615"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descr="Right facing arrow">
            <a:extLst>
              <a:ext uri="{FF2B5EF4-FFF2-40B4-BE49-F238E27FC236}">
                <a16:creationId xmlns:a16="http://schemas.microsoft.com/office/drawing/2014/main" id="{1306C960-4EE9-4AF3-9D93-B16C8F0CB351}"/>
              </a:ext>
            </a:extLst>
          </p:cNvPr>
          <p:cNvCxnSpPr>
            <a:cxnSpLocks/>
          </p:cNvCxnSpPr>
          <p:nvPr/>
        </p:nvCxnSpPr>
        <p:spPr>
          <a:xfrm flipV="1">
            <a:off x="8495355" y="2421893"/>
            <a:ext cx="435737" cy="158274"/>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descr="Right facing arrow">
            <a:extLst>
              <a:ext uri="{FF2B5EF4-FFF2-40B4-BE49-F238E27FC236}">
                <a16:creationId xmlns:a16="http://schemas.microsoft.com/office/drawing/2014/main" id="{2AFD17AE-D9CF-489D-A98F-732CFDD37A47}"/>
              </a:ext>
            </a:extLst>
          </p:cNvPr>
          <p:cNvCxnSpPr>
            <a:cxnSpLocks/>
          </p:cNvCxnSpPr>
          <p:nvPr/>
        </p:nvCxnSpPr>
        <p:spPr>
          <a:xfrm>
            <a:off x="8489950" y="2685819"/>
            <a:ext cx="396770" cy="316007"/>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06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9"/>
            <a:ext cx="9144000" cy="498598"/>
          </a:xfrm>
        </p:spPr>
        <p:txBody>
          <a:bodyPr/>
          <a:lstStyle/>
          <a:p>
            <a:r>
              <a:rPr lang="en-US"/>
              <a:t>Tools</a:t>
            </a:r>
            <a:r>
              <a:rPr lang="en-US" sz="2800" spc="0"/>
              <a:t> </a:t>
            </a:r>
            <a:r>
              <a:rPr lang="en-US"/>
              <a:t>and</a:t>
            </a:r>
            <a:r>
              <a:rPr lang="en-US" sz="2800" spc="0"/>
              <a:t> </a:t>
            </a:r>
            <a:r>
              <a:rPr lang="en-US"/>
              <a:t>Assets</a:t>
            </a:r>
            <a:r>
              <a:rPr lang="en-US" sz="2800" spc="0"/>
              <a:t> </a:t>
            </a:r>
            <a:endParaRPr lang="en-US" spc="0"/>
          </a:p>
        </p:txBody>
      </p:sp>
    </p:spTree>
    <p:extLst>
      <p:ext uri="{BB962C8B-B14F-4D97-AF65-F5344CB8AC3E}">
        <p14:creationId xmlns:p14="http://schemas.microsoft.com/office/powerpoint/2010/main" val="255115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Agenda</a:t>
            </a:r>
          </a:p>
        </p:txBody>
      </p:sp>
      <p:grpSp>
        <p:nvGrpSpPr>
          <p:cNvPr id="7" name="Group 6">
            <a:extLst>
              <a:ext uri="{FF2B5EF4-FFF2-40B4-BE49-F238E27FC236}">
                <a16:creationId xmlns:a16="http://schemas.microsoft.com/office/drawing/2014/main" id="{348BF71E-F925-488A-897E-767647742086}"/>
              </a:ext>
            </a:extLst>
          </p:cNvPr>
          <p:cNvGrpSpPr/>
          <p:nvPr/>
        </p:nvGrpSpPr>
        <p:grpSpPr>
          <a:xfrm>
            <a:off x="965345" y="1490920"/>
            <a:ext cx="4818888" cy="512064"/>
            <a:chOff x="1078992" y="4663440"/>
            <a:chExt cx="4818888" cy="512064"/>
          </a:xfrm>
        </p:grpSpPr>
        <p:sp>
          <p:nvSpPr>
            <p:cNvPr id="3" name="Rectangle 2">
              <a:extLst>
                <a:ext uri="{FF2B5EF4-FFF2-40B4-BE49-F238E27FC236}">
                  <a16:creationId xmlns:a16="http://schemas.microsoft.com/office/drawing/2014/main" id="{3AF6D542-040C-4198-8625-3F1B6BF39464}"/>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1809B3FD-19FF-429D-BB7E-741B78FFFF1A}"/>
                </a:ext>
              </a:extLst>
            </p:cNvPr>
            <p:cNvSpPr txBox="1"/>
            <p:nvPr/>
          </p:nvSpPr>
          <p:spPr>
            <a:xfrm>
              <a:off x="1243584" y="4765583"/>
              <a:ext cx="4654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Digital Transformation</a:t>
              </a:r>
            </a:p>
          </p:txBody>
        </p:sp>
      </p:grpSp>
      <p:grpSp>
        <p:nvGrpSpPr>
          <p:cNvPr id="8" name="Group 7">
            <a:extLst>
              <a:ext uri="{FF2B5EF4-FFF2-40B4-BE49-F238E27FC236}">
                <a16:creationId xmlns:a16="http://schemas.microsoft.com/office/drawing/2014/main" id="{6EB8AEF5-F0A8-485B-B069-BCDAA2EA01B7}"/>
              </a:ext>
            </a:extLst>
          </p:cNvPr>
          <p:cNvGrpSpPr/>
          <p:nvPr/>
        </p:nvGrpSpPr>
        <p:grpSpPr>
          <a:xfrm>
            <a:off x="1223247" y="2437037"/>
            <a:ext cx="7498079" cy="512064"/>
            <a:chOff x="1078993" y="4663440"/>
            <a:chExt cx="6153911" cy="512064"/>
          </a:xfrm>
        </p:grpSpPr>
        <p:sp>
          <p:nvSpPr>
            <p:cNvPr id="9" name="Rectangle 8">
              <a:extLst>
                <a:ext uri="{FF2B5EF4-FFF2-40B4-BE49-F238E27FC236}">
                  <a16:creationId xmlns:a16="http://schemas.microsoft.com/office/drawing/2014/main" id="{AD81B9F8-B673-4F0B-BCC3-B76F62C75FFD}"/>
                </a:ext>
              </a:extLst>
            </p:cNvPr>
            <p:cNvSpPr/>
            <p:nvPr/>
          </p:nvSpPr>
          <p:spPr bwMode="auto">
            <a:xfrm>
              <a:off x="1078993" y="4663440"/>
              <a:ext cx="75048"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C9951DA0-4539-4D1F-92C5-56737F24AAC9}"/>
                </a:ext>
              </a:extLst>
            </p:cNvPr>
            <p:cNvSpPr txBox="1"/>
            <p:nvPr/>
          </p:nvSpPr>
          <p:spPr>
            <a:xfrm>
              <a:off x="1243584" y="4765583"/>
              <a:ext cx="5989320" cy="369332"/>
            </a:xfrm>
            <a:prstGeom prst="rect">
              <a:avLst/>
            </a:prstGeom>
            <a:noFill/>
          </p:spPr>
          <p:txBody>
            <a:bodyPr wrap="squar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Cloud Adoption Framework for Azure</a:t>
              </a:r>
            </a:p>
          </p:txBody>
        </p:sp>
      </p:grpSp>
      <p:grpSp>
        <p:nvGrpSpPr>
          <p:cNvPr id="11" name="Group 10">
            <a:extLst>
              <a:ext uri="{FF2B5EF4-FFF2-40B4-BE49-F238E27FC236}">
                <a16:creationId xmlns:a16="http://schemas.microsoft.com/office/drawing/2014/main" id="{E94682B6-7547-4E48-AF3D-E5F511AAB541}"/>
              </a:ext>
            </a:extLst>
          </p:cNvPr>
          <p:cNvGrpSpPr/>
          <p:nvPr/>
        </p:nvGrpSpPr>
        <p:grpSpPr>
          <a:xfrm>
            <a:off x="1517099" y="3383154"/>
            <a:ext cx="4818888" cy="512064"/>
            <a:chOff x="1078992" y="4663440"/>
            <a:chExt cx="4818888" cy="512064"/>
          </a:xfrm>
        </p:grpSpPr>
        <p:sp>
          <p:nvSpPr>
            <p:cNvPr id="12" name="Rectangle 11">
              <a:extLst>
                <a:ext uri="{FF2B5EF4-FFF2-40B4-BE49-F238E27FC236}">
                  <a16:creationId xmlns:a16="http://schemas.microsoft.com/office/drawing/2014/main" id="{B807E986-A281-4365-A3B2-BBE0B1301B10}"/>
                </a:ext>
              </a:extLst>
            </p:cNvPr>
            <p:cNvSpPr/>
            <p:nvPr/>
          </p:nvSpPr>
          <p:spPr bwMode="auto">
            <a:xfrm>
              <a:off x="1078992" y="4663440"/>
              <a:ext cx="91440" cy="5120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664CADCA-FD78-46F2-BF25-2A9BFC9F6E99}"/>
                </a:ext>
              </a:extLst>
            </p:cNvPr>
            <p:cNvSpPr txBox="1"/>
            <p:nvPr/>
          </p:nvSpPr>
          <p:spPr>
            <a:xfrm>
              <a:off x="1243584" y="4765583"/>
              <a:ext cx="4654296"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Resources</a:t>
              </a:r>
            </a:p>
          </p:txBody>
        </p:sp>
      </p:grpSp>
      <p:cxnSp>
        <p:nvCxnSpPr>
          <p:cNvPr id="19" name="Connector: Elbow 18">
            <a:extLst>
              <a:ext uri="{FF2B5EF4-FFF2-40B4-BE49-F238E27FC236}">
                <a16:creationId xmlns:a16="http://schemas.microsoft.com/office/drawing/2014/main" id="{35F87FA7-CDDB-4908-B8BF-6D624FFD7F1E}"/>
              </a:ext>
            </a:extLst>
          </p:cNvPr>
          <p:cNvCxnSpPr>
            <a:cxnSpLocks/>
            <a:stCxn id="3" idx="2"/>
            <a:endCxn id="9" idx="1"/>
          </p:cNvCxnSpPr>
          <p:nvPr/>
        </p:nvCxnSpPr>
        <p:spPr>
          <a:xfrm rot="16200000" flipH="1">
            <a:off x="772114" y="2241935"/>
            <a:ext cx="690085" cy="212182"/>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85A3E336-14DC-4253-A4C9-98C2B222DA33}"/>
              </a:ext>
            </a:extLst>
          </p:cNvPr>
          <p:cNvCxnSpPr>
            <a:cxnSpLocks/>
            <a:endCxn id="12" idx="1"/>
          </p:cNvCxnSpPr>
          <p:nvPr/>
        </p:nvCxnSpPr>
        <p:spPr>
          <a:xfrm rot="16200000" flipH="1">
            <a:off x="1052656" y="3174743"/>
            <a:ext cx="690086" cy="238800"/>
          </a:xfrm>
          <a:prstGeom prst="bentConnector2">
            <a:avLst/>
          </a:prstGeom>
          <a:solidFill>
            <a:schemeClr val="accent1"/>
          </a:solid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325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3D0423-7F07-44BC-A5EB-F3058871C6D8}"/>
              </a:ext>
            </a:extLst>
          </p:cNvPr>
          <p:cNvGrpSpPr/>
          <p:nvPr/>
        </p:nvGrpSpPr>
        <p:grpSpPr>
          <a:xfrm>
            <a:off x="5317686" y="620827"/>
            <a:ext cx="6791990" cy="5233314"/>
            <a:chOff x="5424316" y="632779"/>
            <a:chExt cx="6928184" cy="5338253"/>
          </a:xfrm>
        </p:grpSpPr>
        <p:pic>
          <p:nvPicPr>
            <p:cNvPr id="8" name="Picture 7" descr="A screen shot of a computer&#10;&#10;Description automatically generated">
              <a:extLst>
                <a:ext uri="{FF2B5EF4-FFF2-40B4-BE49-F238E27FC236}">
                  <a16:creationId xmlns:a16="http://schemas.microsoft.com/office/drawing/2014/main" id="{39751F88-AF2D-4CC9-BF90-D12F0FD3992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5277" t="9047" r="4141" b="9047"/>
            <a:stretch/>
          </p:blipFill>
          <p:spPr>
            <a:xfrm>
              <a:off x="5424316" y="632779"/>
              <a:ext cx="6928184" cy="5338253"/>
            </a:xfrm>
            <a:prstGeom prst="rect">
              <a:avLst/>
            </a:prstGeom>
          </p:spPr>
        </p:pic>
        <p:pic>
          <p:nvPicPr>
            <p:cNvPr id="5" name="Picture 4" descr="Screenshot">
              <a:extLst>
                <a:ext uri="{FF2B5EF4-FFF2-40B4-BE49-F238E27FC236}">
                  <a16:creationId xmlns:a16="http://schemas.microsoft.com/office/drawing/2014/main" id="{35423A21-54AE-4096-9643-CAA8D1DE3805}"/>
                </a:ext>
              </a:extLst>
            </p:cNvPr>
            <p:cNvPicPr>
              <a:picLocks noChangeAspect="1"/>
            </p:cNvPicPr>
            <p:nvPr/>
          </p:nvPicPr>
          <p:blipFill>
            <a:blip r:embed="rId3"/>
            <a:stretch>
              <a:fillRect/>
            </a:stretch>
          </p:blipFill>
          <p:spPr>
            <a:xfrm>
              <a:off x="6002954" y="1041462"/>
              <a:ext cx="5652795" cy="3603244"/>
            </a:xfrm>
            <a:prstGeom prst="rect">
              <a:avLst/>
            </a:prstGeom>
            <a:effectLst>
              <a:innerShdw blurRad="139700">
                <a:prstClr val="black">
                  <a:alpha val="25000"/>
                </a:prstClr>
              </a:innerShdw>
            </a:effectLst>
          </p:spPr>
        </p:pic>
      </p:grpSp>
      <p:sp>
        <p:nvSpPr>
          <p:cNvPr id="4" name="Title 3">
            <a:extLst>
              <a:ext uri="{FF2B5EF4-FFF2-40B4-BE49-F238E27FC236}">
                <a16:creationId xmlns:a16="http://schemas.microsoft.com/office/drawing/2014/main" id="{CFAF3CCC-98CF-4A1C-8832-0FD7E5ED9049}"/>
              </a:ext>
            </a:extLst>
          </p:cNvPr>
          <p:cNvSpPr>
            <a:spLocks noGrp="1"/>
          </p:cNvSpPr>
          <p:nvPr>
            <p:ph type="title"/>
          </p:nvPr>
        </p:nvSpPr>
        <p:spPr>
          <a:xfrm>
            <a:off x="369561" y="1579618"/>
            <a:ext cx="4948125" cy="2011509"/>
          </a:xfrm>
        </p:spPr>
        <p:txBody>
          <a:bodyPr/>
          <a:lstStyle/>
          <a:p>
            <a:r>
              <a:rPr lang="en-US">
                <a:gradFill>
                  <a:gsLst>
                    <a:gs pos="0">
                      <a:schemeClr val="tx1"/>
                    </a:gs>
                    <a:gs pos="100000">
                      <a:schemeClr val="tx1"/>
                    </a:gs>
                  </a:gsLst>
                  <a:lin ang="5400000" scaled="0"/>
                </a:gradFill>
              </a:rPr>
              <a:t>Understand your current state and prepare for your</a:t>
            </a:r>
            <a:br>
              <a:rPr lang="en-US">
                <a:gradFill>
                  <a:gsLst>
                    <a:gs pos="0">
                      <a:schemeClr val="tx1"/>
                    </a:gs>
                    <a:gs pos="100000">
                      <a:schemeClr val="tx1"/>
                    </a:gs>
                  </a:gsLst>
                  <a:lin ang="5400000" scaled="0"/>
                </a:gradFill>
              </a:rPr>
            </a:br>
            <a:r>
              <a:rPr lang="en-US">
                <a:gradFill>
                  <a:gsLst>
                    <a:gs pos="0">
                      <a:schemeClr val="tx2"/>
                    </a:gs>
                    <a:gs pos="100000">
                      <a:schemeClr val="tx2"/>
                    </a:gs>
                  </a:gsLst>
                  <a:lin ang="5400000" scaled="0"/>
                </a:gradFill>
              </a:rPr>
              <a:t>cloud journey </a:t>
            </a:r>
            <a:r>
              <a:rPr lang="en-US">
                <a:gradFill>
                  <a:gsLst>
                    <a:gs pos="0">
                      <a:schemeClr val="tx1"/>
                    </a:gs>
                    <a:gs pos="100000">
                      <a:schemeClr val="tx1"/>
                    </a:gs>
                  </a:gsLst>
                  <a:lin ang="5400000" scaled="0"/>
                </a:gradFill>
              </a:rPr>
              <a:t>using</a:t>
            </a:r>
            <a:br>
              <a:rPr lang="en-US">
                <a:gradFill>
                  <a:gsLst>
                    <a:gs pos="0">
                      <a:schemeClr val="tx1"/>
                    </a:gs>
                    <a:gs pos="100000">
                      <a:schemeClr val="tx1"/>
                    </a:gs>
                  </a:gsLst>
                  <a:lin ang="5400000" scaled="0"/>
                </a:gradFill>
              </a:rPr>
            </a:br>
            <a:br>
              <a:rPr lang="en-US">
                <a:gradFill>
                  <a:gsLst>
                    <a:gs pos="0">
                      <a:schemeClr val="tx1"/>
                    </a:gs>
                    <a:gs pos="100000">
                      <a:schemeClr val="tx1"/>
                    </a:gs>
                  </a:gsLst>
                  <a:lin ang="5400000" scaled="0"/>
                </a:gradFill>
              </a:rPr>
            </a:br>
            <a:endParaRPr lang="en-US">
              <a:gradFill>
                <a:gsLst>
                  <a:gs pos="0">
                    <a:schemeClr val="tx1"/>
                  </a:gs>
                  <a:gs pos="100000">
                    <a:schemeClr val="tx1"/>
                  </a:gs>
                </a:gsLst>
                <a:lin ang="5400000" scaled="0"/>
              </a:gradFill>
            </a:endParaRPr>
          </a:p>
        </p:txBody>
      </p:sp>
      <p:sp>
        <p:nvSpPr>
          <p:cNvPr id="3" name="Rectangle 2">
            <a:extLst>
              <a:ext uri="{FF2B5EF4-FFF2-40B4-BE49-F238E27FC236}">
                <a16:creationId xmlns:a16="http://schemas.microsoft.com/office/drawing/2014/main" id="{96773897-DDBE-4167-8777-EB8FA5A041AD}"/>
              </a:ext>
            </a:extLst>
          </p:cNvPr>
          <p:cNvSpPr/>
          <p:nvPr/>
        </p:nvSpPr>
        <p:spPr>
          <a:xfrm>
            <a:off x="363665" y="3599681"/>
            <a:ext cx="6094444" cy="1357769"/>
          </a:xfrm>
          <a:prstGeom prst="rect">
            <a:avLst/>
          </a:prstGeom>
        </p:spPr>
        <p:txBody>
          <a:bodyPr>
            <a:spAutoFit/>
          </a:bodyPr>
          <a:lstStyle/>
          <a:p>
            <a:br>
              <a:rPr lang="en-US" sz="2745">
                <a:gradFill>
                  <a:gsLst>
                    <a:gs pos="0">
                      <a:schemeClr val="tx1"/>
                    </a:gs>
                    <a:gs pos="100000">
                      <a:schemeClr val="tx1"/>
                    </a:gs>
                  </a:gsLst>
                  <a:lin ang="5400000" scaled="0"/>
                </a:gradFill>
                <a:latin typeface="+mj-lt"/>
              </a:rPr>
            </a:br>
            <a:r>
              <a:rPr lang="en-US" sz="2745">
                <a:gradFill>
                  <a:gsLst>
                    <a:gs pos="0">
                      <a:schemeClr val="tx1"/>
                    </a:gs>
                    <a:gs pos="100000">
                      <a:schemeClr val="tx1"/>
                    </a:gs>
                  </a:gsLst>
                  <a:lin ang="5400000" scaled="0"/>
                </a:gradFill>
                <a:latin typeface="+mj-lt"/>
              </a:rPr>
              <a:t>the Governance benchmark tool </a:t>
            </a:r>
            <a:r>
              <a:rPr lang="en-US" sz="2745">
                <a:gradFill>
                  <a:gsLst>
                    <a:gs pos="0">
                      <a:schemeClr val="tx1"/>
                    </a:gs>
                    <a:gs pos="100000">
                      <a:schemeClr val="tx1"/>
                    </a:gs>
                  </a:gsLst>
                  <a:lin ang="5400000" scaled="0"/>
                </a:gradFill>
                <a:latin typeface="+mj-lt"/>
                <a:hlinkClick r:id="rId4"/>
              </a:rPr>
              <a:t>http://aka.ms/adopt/gov/assess</a:t>
            </a:r>
            <a:r>
              <a:rPr lang="en-US" sz="2745">
                <a:gradFill>
                  <a:gsLst>
                    <a:gs pos="0">
                      <a:schemeClr val="tx1"/>
                    </a:gs>
                    <a:gs pos="100000">
                      <a:schemeClr val="tx1"/>
                    </a:gs>
                  </a:gsLst>
                  <a:lin ang="5400000" scaled="0"/>
                </a:gradFill>
                <a:latin typeface="+mj-lt"/>
              </a:rPr>
              <a:t> </a:t>
            </a:r>
            <a:endParaRPr lang="en-US" sz="2745">
              <a:latin typeface="+mj-lt"/>
            </a:endParaRPr>
          </a:p>
        </p:txBody>
      </p:sp>
    </p:spTree>
    <p:extLst>
      <p:ext uri="{BB962C8B-B14F-4D97-AF65-F5344CB8AC3E}">
        <p14:creationId xmlns:p14="http://schemas.microsoft.com/office/powerpoint/2010/main" val="2972534311"/>
      </p:ext>
    </p:extLst>
  </p:cSld>
  <p:clrMapOvr>
    <a:masterClrMapping/>
  </p:clrMapOvr>
  <p:transition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2000"/>
                            </p:stCondLst>
                            <p:childTnLst>
                              <p:par>
                                <p:cTn id="13" presetID="10" presetClass="entr" presetSubtype="0" fill="hold" grpId="0" nodeType="after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AF3CCC-98CF-4A1C-8832-0FD7E5ED9049}"/>
              </a:ext>
            </a:extLst>
          </p:cNvPr>
          <p:cNvSpPr>
            <a:spLocks noGrp="1"/>
          </p:cNvSpPr>
          <p:nvPr>
            <p:ph type="title"/>
          </p:nvPr>
        </p:nvSpPr>
        <p:spPr>
          <a:xfrm>
            <a:off x="6423442" y="840447"/>
            <a:ext cx="4948125" cy="2413811"/>
          </a:xfrm>
        </p:spPr>
        <p:txBody>
          <a:bodyPr/>
          <a:lstStyle/>
          <a:p>
            <a:r>
              <a:rPr lang="en-US">
                <a:gradFill>
                  <a:gsLst>
                    <a:gs pos="0">
                      <a:schemeClr val="tx1"/>
                    </a:gs>
                    <a:gs pos="100000">
                      <a:schemeClr val="tx1"/>
                    </a:gs>
                  </a:gsLst>
                  <a:lin ang="5400000" scaled="0"/>
                </a:gradFill>
              </a:rPr>
              <a:t>Navigate to the most relevant  adoption content efficiently, and  detect early adoption blockers</a:t>
            </a:r>
            <a:r>
              <a:rPr lang="en-US">
                <a:gradFill>
                  <a:gsLst>
                    <a:gs pos="0">
                      <a:schemeClr val="tx2"/>
                    </a:gs>
                    <a:gs pos="100000">
                      <a:schemeClr val="tx2"/>
                    </a:gs>
                  </a:gsLst>
                  <a:lin ang="5400000" scaled="0"/>
                </a:gradFill>
              </a:rPr>
              <a:t> </a:t>
            </a:r>
            <a:r>
              <a:rPr lang="en-US">
                <a:gradFill>
                  <a:gsLst>
                    <a:gs pos="0">
                      <a:schemeClr val="tx1"/>
                    </a:gs>
                    <a:gs pos="100000">
                      <a:schemeClr val="tx1"/>
                    </a:gs>
                  </a:gsLst>
                  <a:lin ang="5400000" scaled="0"/>
                </a:gradFill>
              </a:rPr>
              <a:t>using</a:t>
            </a:r>
            <a:br>
              <a:rPr lang="en-US">
                <a:gradFill>
                  <a:gsLst>
                    <a:gs pos="0">
                      <a:schemeClr val="tx1"/>
                    </a:gs>
                    <a:gs pos="100000">
                      <a:schemeClr val="tx1"/>
                    </a:gs>
                  </a:gsLst>
                  <a:lin ang="5400000" scaled="0"/>
                </a:gradFill>
              </a:rPr>
            </a:br>
            <a:br>
              <a:rPr lang="en-US">
                <a:gradFill>
                  <a:gsLst>
                    <a:gs pos="0">
                      <a:schemeClr val="tx1"/>
                    </a:gs>
                    <a:gs pos="100000">
                      <a:schemeClr val="tx1"/>
                    </a:gs>
                  </a:gsLst>
                  <a:lin ang="5400000" scaled="0"/>
                </a:gradFill>
              </a:rPr>
            </a:br>
            <a:endParaRPr lang="en-US">
              <a:gradFill>
                <a:gsLst>
                  <a:gs pos="0">
                    <a:schemeClr val="tx1"/>
                  </a:gs>
                  <a:gs pos="100000">
                    <a:schemeClr val="tx1"/>
                  </a:gs>
                </a:gsLst>
                <a:lin ang="5400000" scaled="0"/>
              </a:gradFill>
            </a:endParaRPr>
          </a:p>
        </p:txBody>
      </p:sp>
      <p:sp>
        <p:nvSpPr>
          <p:cNvPr id="9" name="Title 3">
            <a:extLst>
              <a:ext uri="{FF2B5EF4-FFF2-40B4-BE49-F238E27FC236}">
                <a16:creationId xmlns:a16="http://schemas.microsoft.com/office/drawing/2014/main" id="{2ADAF40B-31B1-4243-9D2F-D402B455A5B7}"/>
              </a:ext>
            </a:extLst>
          </p:cNvPr>
          <p:cNvSpPr txBox="1">
            <a:spLocks/>
          </p:cNvSpPr>
          <p:nvPr/>
        </p:nvSpPr>
        <p:spPr>
          <a:xfrm>
            <a:off x="6423442" y="2913206"/>
            <a:ext cx="5768558" cy="2462213"/>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br>
              <a:rPr lang="en-US" sz="2745">
                <a:gradFill>
                  <a:gsLst>
                    <a:gs pos="0">
                      <a:schemeClr val="tx1"/>
                    </a:gs>
                    <a:gs pos="100000">
                      <a:schemeClr val="tx1"/>
                    </a:gs>
                  </a:gsLst>
                  <a:lin ang="5400000" scaled="0"/>
                </a:gradFill>
              </a:rPr>
            </a:br>
            <a:r>
              <a:rPr lang="en-US" sz="2745">
                <a:gradFill>
                  <a:gsLst>
                    <a:gs pos="0">
                      <a:schemeClr val="tx1"/>
                    </a:gs>
                    <a:gs pos="100000">
                      <a:schemeClr val="tx1"/>
                    </a:gs>
                  </a:gsLst>
                  <a:lin ang="5400000" scaled="0"/>
                </a:gradFill>
              </a:rPr>
              <a:t>the Fusion Navigator tool</a:t>
            </a:r>
            <a:br>
              <a:rPr lang="en-US" sz="2745">
                <a:gradFill>
                  <a:gsLst>
                    <a:gs pos="0">
                      <a:schemeClr val="tx1"/>
                    </a:gs>
                    <a:gs pos="100000">
                      <a:schemeClr val="tx1"/>
                    </a:gs>
                  </a:gsLst>
                  <a:lin ang="5400000" scaled="0"/>
                </a:gradFill>
              </a:rPr>
            </a:br>
            <a:r>
              <a:rPr lang="en-US" sz="2745">
                <a:gradFill>
                  <a:gsLst>
                    <a:gs pos="0">
                      <a:schemeClr val="tx1"/>
                    </a:gs>
                    <a:gs pos="100000">
                      <a:schemeClr val="tx1"/>
                    </a:gs>
                  </a:gsLst>
                  <a:lin ang="5400000" scaled="0"/>
                </a:gradFill>
                <a:hlinkClick r:id="rId2"/>
              </a:rPr>
              <a:t>aka.ms/</a:t>
            </a:r>
            <a:r>
              <a:rPr lang="en-US" sz="2745" err="1">
                <a:gradFill>
                  <a:gsLst>
                    <a:gs pos="0">
                      <a:schemeClr val="tx1"/>
                    </a:gs>
                    <a:gs pos="100000">
                      <a:schemeClr val="tx1"/>
                    </a:gs>
                  </a:gsLst>
                  <a:lin ang="5400000" scaled="0"/>
                </a:gradFill>
                <a:hlinkClick r:id="rId2"/>
              </a:rPr>
              <a:t>fusionnavigator</a:t>
            </a:r>
            <a:endParaRPr lang="en-US" sz="2745">
              <a:gradFill>
                <a:gsLst>
                  <a:gs pos="0">
                    <a:schemeClr val="tx1"/>
                  </a:gs>
                  <a:gs pos="100000">
                    <a:schemeClr val="tx1"/>
                  </a:gs>
                </a:gsLst>
                <a:lin ang="5400000" scaled="0"/>
              </a:gradFill>
            </a:endParaRPr>
          </a:p>
          <a:p>
            <a:endParaRPr lang="en-US" sz="2745">
              <a:gradFill>
                <a:gsLst>
                  <a:gs pos="0">
                    <a:schemeClr val="tx1"/>
                  </a:gs>
                  <a:gs pos="100000">
                    <a:schemeClr val="tx1"/>
                  </a:gs>
                </a:gsLst>
                <a:lin ang="5400000" scaled="0"/>
              </a:gradFill>
            </a:endParaRPr>
          </a:p>
          <a:p>
            <a:r>
              <a:rPr lang="en-US" sz="2745">
                <a:gradFill>
                  <a:gsLst>
                    <a:gs pos="0">
                      <a:schemeClr val="tx1"/>
                    </a:gs>
                    <a:gs pos="100000">
                      <a:schemeClr val="tx1"/>
                    </a:gs>
                  </a:gsLst>
                  <a:lin ang="5400000" scaled="0"/>
                </a:gradFill>
              </a:rPr>
              <a:t>Give us feedback </a:t>
            </a:r>
          </a:p>
          <a:p>
            <a:r>
              <a:rPr lang="en-US" sz="2745">
                <a:gradFill>
                  <a:gsLst>
                    <a:gs pos="0">
                      <a:schemeClr val="tx1"/>
                    </a:gs>
                    <a:gs pos="100000">
                      <a:schemeClr val="tx1"/>
                    </a:gs>
                  </a:gsLst>
                  <a:lin ang="5400000" scaled="0"/>
                </a:gradFill>
                <a:hlinkClick r:id="rId3"/>
              </a:rPr>
              <a:t>aka.ms/</a:t>
            </a:r>
            <a:r>
              <a:rPr lang="en-US" sz="2745" err="1">
                <a:gradFill>
                  <a:gsLst>
                    <a:gs pos="0">
                      <a:schemeClr val="tx1"/>
                    </a:gs>
                    <a:gs pos="100000">
                      <a:schemeClr val="tx1"/>
                    </a:gs>
                  </a:gsLst>
                  <a:lin ang="5400000" scaled="0"/>
                </a:gradFill>
                <a:hlinkClick r:id="rId3"/>
              </a:rPr>
              <a:t>fusionnavigator</a:t>
            </a:r>
            <a:r>
              <a:rPr lang="en-US" sz="2745">
                <a:gradFill>
                  <a:gsLst>
                    <a:gs pos="0">
                      <a:schemeClr val="tx1"/>
                    </a:gs>
                    <a:gs pos="100000">
                      <a:schemeClr val="tx1"/>
                    </a:gs>
                  </a:gsLst>
                  <a:lin ang="5400000" scaled="0"/>
                </a:gradFill>
                <a:hlinkClick r:id="rId3"/>
              </a:rPr>
              <a:t>/</a:t>
            </a:r>
            <a:r>
              <a:rPr lang="en-US" sz="2745" err="1">
                <a:gradFill>
                  <a:gsLst>
                    <a:gs pos="0">
                      <a:schemeClr val="tx1"/>
                    </a:gs>
                    <a:gs pos="100000">
                      <a:schemeClr val="tx1"/>
                    </a:gs>
                  </a:gsLst>
                  <a:lin ang="5400000" scaled="0"/>
                </a:gradFill>
                <a:hlinkClick r:id="rId3"/>
              </a:rPr>
              <a:t>givefeedback</a:t>
            </a:r>
            <a:r>
              <a:rPr lang="en-US" sz="2745">
                <a:gradFill>
                  <a:gsLst>
                    <a:gs pos="0">
                      <a:schemeClr val="tx1"/>
                    </a:gs>
                    <a:gs pos="100000">
                      <a:schemeClr val="tx1"/>
                    </a:gs>
                  </a:gsLst>
                  <a:lin ang="5400000" scaled="0"/>
                </a:gradFill>
                <a:hlinkClick r:id="rId3"/>
              </a:rPr>
              <a:t> </a:t>
            </a:r>
            <a:endParaRPr lang="en-US" sz="2745">
              <a:gradFill>
                <a:gsLst>
                  <a:gs pos="0">
                    <a:schemeClr val="tx1"/>
                  </a:gs>
                  <a:gs pos="100000">
                    <a:schemeClr val="tx1"/>
                  </a:gs>
                </a:gsLst>
                <a:lin ang="5400000" scaled="0"/>
              </a:gradFill>
            </a:endParaRPr>
          </a:p>
        </p:txBody>
      </p:sp>
      <p:pic>
        <p:nvPicPr>
          <p:cNvPr id="22" name="Picture 21">
            <a:extLst>
              <a:ext uri="{FF2B5EF4-FFF2-40B4-BE49-F238E27FC236}">
                <a16:creationId xmlns:a16="http://schemas.microsoft.com/office/drawing/2014/main" id="{D052DAB7-323D-494F-9F5D-B21C934A4761}"/>
              </a:ext>
            </a:extLst>
          </p:cNvPr>
          <p:cNvPicPr>
            <a:picLocks noChangeAspect="1"/>
          </p:cNvPicPr>
          <p:nvPr/>
        </p:nvPicPr>
        <p:blipFill>
          <a:blip r:embed="rId4"/>
          <a:stretch>
            <a:fillRect/>
          </a:stretch>
        </p:blipFill>
        <p:spPr>
          <a:xfrm>
            <a:off x="396895" y="487"/>
            <a:ext cx="5619983" cy="68570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6004570"/>
      </p:ext>
    </p:extLst>
  </p:cSld>
  <p:clrMapOvr>
    <a:masterClrMapping/>
  </p:clrMapOvr>
  <p:transition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CA0FE1-FC7E-4214-B0D3-CBB08447F7C4}"/>
              </a:ext>
            </a:extLst>
          </p:cNvPr>
          <p:cNvSpPr txBox="1"/>
          <p:nvPr/>
        </p:nvSpPr>
        <p:spPr>
          <a:xfrm>
            <a:off x="368673" y="5965622"/>
            <a:ext cx="8655583" cy="271554"/>
          </a:xfrm>
          <a:prstGeom prst="rect">
            <a:avLst/>
          </a:prstGeom>
          <a:noFill/>
        </p:spPr>
        <p:txBody>
          <a:bodyPr wrap="square" rtlCol="0">
            <a:spAutoFit/>
          </a:bodyPr>
          <a:lstStyle/>
          <a:p>
            <a:r>
              <a:rPr lang="en-US" sz="1176">
                <a:solidFill>
                  <a:schemeClr val="tx1">
                    <a:lumMod val="50000"/>
                    <a:lumOff val="50000"/>
                  </a:schemeClr>
                </a:solidFill>
              </a:rPr>
              <a:t>https://aka.ms/adopt/Plan</a:t>
            </a:r>
          </a:p>
        </p:txBody>
      </p:sp>
      <p:pic>
        <p:nvPicPr>
          <p:cNvPr id="4" name="Picture 3">
            <a:extLst>
              <a:ext uri="{FF2B5EF4-FFF2-40B4-BE49-F238E27FC236}">
                <a16:creationId xmlns:a16="http://schemas.microsoft.com/office/drawing/2014/main" id="{A2004BA0-37D4-421A-BADF-EA751DC2B1F1}"/>
              </a:ext>
            </a:extLst>
          </p:cNvPr>
          <p:cNvPicPr>
            <a:picLocks noChangeAspect="1"/>
          </p:cNvPicPr>
          <p:nvPr/>
        </p:nvPicPr>
        <p:blipFill>
          <a:blip r:embed="rId2"/>
          <a:stretch>
            <a:fillRect/>
          </a:stretch>
        </p:blipFill>
        <p:spPr>
          <a:xfrm>
            <a:off x="3498435" y="1007006"/>
            <a:ext cx="8156533" cy="5778798"/>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24B38F95-F3C5-42AD-A4F3-31D7C5AB5AA5}"/>
              </a:ext>
            </a:extLst>
          </p:cNvPr>
          <p:cNvSpPr>
            <a:spLocks noGrp="1"/>
          </p:cNvSpPr>
          <p:nvPr>
            <p:ph type="title"/>
          </p:nvPr>
        </p:nvSpPr>
        <p:spPr>
          <a:xfrm>
            <a:off x="294130" y="117567"/>
            <a:ext cx="5034104" cy="772357"/>
          </a:xfrm>
        </p:spPr>
        <p:txBody>
          <a:bodyPr/>
          <a:lstStyle/>
          <a:p>
            <a:r>
              <a:rPr lang="en-US"/>
              <a:t>Migrate landing zone blueprint</a:t>
            </a:r>
            <a:br>
              <a:rPr lang="en-US"/>
            </a:br>
            <a:r>
              <a:rPr lang="en-US" sz="2353">
                <a:gradFill>
                  <a:gsLst>
                    <a:gs pos="0">
                      <a:schemeClr val="tx1"/>
                    </a:gs>
                    <a:gs pos="100000">
                      <a:schemeClr val="tx1"/>
                    </a:gs>
                  </a:gsLst>
                  <a:lin ang="5400000" scaled="0"/>
                </a:gradFill>
                <a:hlinkClick r:id="rId3"/>
              </a:rPr>
              <a:t>aka.ms/adopt/</a:t>
            </a:r>
            <a:r>
              <a:rPr lang="en-US" sz="2353" err="1">
                <a:gradFill>
                  <a:gsLst>
                    <a:gs pos="0">
                      <a:schemeClr val="tx1"/>
                    </a:gs>
                    <a:gs pos="100000">
                      <a:schemeClr val="tx1"/>
                    </a:gs>
                  </a:gsLst>
                  <a:lin ang="5400000" scaled="0"/>
                </a:gradFill>
                <a:hlinkClick r:id="rId3"/>
              </a:rPr>
              <a:t>landingzone</a:t>
            </a:r>
            <a:r>
              <a:rPr lang="en-US" sz="2353">
                <a:gradFill>
                  <a:gsLst>
                    <a:gs pos="0">
                      <a:schemeClr val="tx1"/>
                    </a:gs>
                    <a:gs pos="100000">
                      <a:schemeClr val="tx1"/>
                    </a:gs>
                  </a:gsLst>
                  <a:lin ang="5400000" scaled="0"/>
                </a:gradFill>
                <a:hlinkClick r:id="rId3"/>
              </a:rPr>
              <a:t> </a:t>
            </a:r>
            <a:endParaRPr lang="en-US"/>
          </a:p>
        </p:txBody>
      </p:sp>
      <p:sp>
        <p:nvSpPr>
          <p:cNvPr id="8" name="TextBox 7">
            <a:extLst>
              <a:ext uri="{FF2B5EF4-FFF2-40B4-BE49-F238E27FC236}">
                <a16:creationId xmlns:a16="http://schemas.microsoft.com/office/drawing/2014/main" id="{42E41F22-E73C-4A65-8263-230DEF7AE45D}"/>
              </a:ext>
            </a:extLst>
          </p:cNvPr>
          <p:cNvSpPr txBox="1"/>
          <p:nvPr/>
        </p:nvSpPr>
        <p:spPr>
          <a:xfrm flipH="1">
            <a:off x="294131" y="2784372"/>
            <a:ext cx="2789122" cy="1991393"/>
          </a:xfrm>
          <a:prstGeom prst="rect">
            <a:avLst/>
          </a:prstGeom>
          <a:noFill/>
        </p:spPr>
        <p:txBody>
          <a:bodyPr wrap="square" rtlCol="0">
            <a:spAutoFit/>
          </a:bodyPr>
          <a:lstStyle/>
          <a:p>
            <a:r>
              <a:rPr lang="en-US" sz="1730"/>
              <a:t>Start with consistent infrastructure-as-code blueprints. Change only what needs to be changed to </a:t>
            </a:r>
            <a:r>
              <a:rPr lang="en-US" sz="1730" b="1">
                <a:solidFill>
                  <a:schemeClr val="tx1">
                    <a:lumMod val="60000"/>
                    <a:lumOff val="40000"/>
                  </a:schemeClr>
                </a:solidFill>
              </a:rPr>
              <a:t>get to business value faster</a:t>
            </a:r>
            <a:r>
              <a:rPr lang="en-US" sz="1730"/>
              <a:t>.</a:t>
            </a:r>
          </a:p>
          <a:p>
            <a:endParaRPr lang="en-US" sz="1730"/>
          </a:p>
        </p:txBody>
      </p:sp>
    </p:spTree>
    <p:extLst>
      <p:ext uri="{BB962C8B-B14F-4D97-AF65-F5344CB8AC3E}">
        <p14:creationId xmlns:p14="http://schemas.microsoft.com/office/powerpoint/2010/main" val="2202415541"/>
      </p:ext>
    </p:extLst>
  </p:cSld>
  <p:clrMapOvr>
    <a:masterClrMapping/>
  </p:clrMapOvr>
  <p:transition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1000"/>
                            </p:stCondLst>
                            <p:childTnLst>
                              <p:par>
                                <p:cTn id="8" presetID="10" presetClass="entr" presetSubtype="0" fill="hold" nodeType="afterEffect">
                                  <p:stCondLst>
                                    <p:cond delay="1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CA0FE1-FC7E-4214-B0D3-CBB08447F7C4}"/>
              </a:ext>
            </a:extLst>
          </p:cNvPr>
          <p:cNvSpPr txBox="1"/>
          <p:nvPr/>
        </p:nvSpPr>
        <p:spPr>
          <a:xfrm>
            <a:off x="368673" y="5965622"/>
            <a:ext cx="8655583" cy="271554"/>
          </a:xfrm>
          <a:prstGeom prst="rect">
            <a:avLst/>
          </a:prstGeom>
          <a:noFill/>
        </p:spPr>
        <p:txBody>
          <a:bodyPr wrap="square" rtlCol="0">
            <a:spAutoFit/>
          </a:bodyPr>
          <a:lstStyle/>
          <a:p>
            <a:r>
              <a:rPr lang="en-US" sz="1176">
                <a:solidFill>
                  <a:schemeClr val="tx1">
                    <a:lumMod val="50000"/>
                    <a:lumOff val="50000"/>
                  </a:schemeClr>
                </a:solidFill>
              </a:rPr>
              <a:t>https://aka.ms/adopt/Plan</a:t>
            </a:r>
          </a:p>
        </p:txBody>
      </p:sp>
      <p:sp>
        <p:nvSpPr>
          <p:cNvPr id="2" name="Title 1">
            <a:extLst>
              <a:ext uri="{FF2B5EF4-FFF2-40B4-BE49-F238E27FC236}">
                <a16:creationId xmlns:a16="http://schemas.microsoft.com/office/drawing/2014/main" id="{24B38F95-F3C5-42AD-A4F3-31D7C5AB5AA5}"/>
              </a:ext>
            </a:extLst>
          </p:cNvPr>
          <p:cNvSpPr>
            <a:spLocks noGrp="1"/>
          </p:cNvSpPr>
          <p:nvPr>
            <p:ph type="title"/>
          </p:nvPr>
        </p:nvSpPr>
        <p:spPr>
          <a:xfrm>
            <a:off x="294130" y="117567"/>
            <a:ext cx="5034104" cy="772357"/>
          </a:xfrm>
        </p:spPr>
        <p:txBody>
          <a:bodyPr/>
          <a:lstStyle/>
          <a:p>
            <a:r>
              <a:rPr lang="en-US"/>
              <a:t>Landing zone decision guides</a:t>
            </a:r>
            <a:br>
              <a:rPr lang="en-US"/>
            </a:br>
            <a:r>
              <a:rPr lang="en-US" sz="2353">
                <a:gradFill>
                  <a:gsLst>
                    <a:gs pos="0">
                      <a:schemeClr val="tx1"/>
                    </a:gs>
                    <a:gs pos="100000">
                      <a:schemeClr val="tx1"/>
                    </a:gs>
                  </a:gsLst>
                  <a:lin ang="5400000" scaled="0"/>
                </a:gradFill>
                <a:hlinkClick r:id="rId2"/>
              </a:rPr>
              <a:t>aka.ms/adopt/</a:t>
            </a:r>
            <a:r>
              <a:rPr lang="en-US" sz="2353" err="1">
                <a:gradFill>
                  <a:gsLst>
                    <a:gs pos="0">
                      <a:schemeClr val="tx1"/>
                    </a:gs>
                    <a:gs pos="100000">
                      <a:schemeClr val="tx1"/>
                    </a:gs>
                  </a:gsLst>
                  <a:lin ang="5400000" scaled="0"/>
                </a:gradFill>
                <a:hlinkClick r:id="rId2"/>
              </a:rPr>
              <a:t>landingzone</a:t>
            </a:r>
            <a:r>
              <a:rPr lang="en-US" sz="2353">
                <a:gradFill>
                  <a:gsLst>
                    <a:gs pos="0">
                      <a:schemeClr val="tx1"/>
                    </a:gs>
                    <a:gs pos="100000">
                      <a:schemeClr val="tx1"/>
                    </a:gs>
                  </a:gsLst>
                  <a:lin ang="5400000" scaled="0"/>
                </a:gradFill>
                <a:hlinkClick r:id="rId2"/>
              </a:rPr>
              <a:t> </a:t>
            </a:r>
            <a:endParaRPr lang="en-US"/>
          </a:p>
        </p:txBody>
      </p:sp>
      <p:pic>
        <p:nvPicPr>
          <p:cNvPr id="6" name="Picture 5">
            <a:extLst>
              <a:ext uri="{FF2B5EF4-FFF2-40B4-BE49-F238E27FC236}">
                <a16:creationId xmlns:a16="http://schemas.microsoft.com/office/drawing/2014/main" id="{63B79405-BD47-4AAB-B543-341E0D0E7E94}"/>
              </a:ext>
            </a:extLst>
          </p:cNvPr>
          <p:cNvPicPr>
            <a:picLocks noChangeAspect="1"/>
          </p:cNvPicPr>
          <p:nvPr/>
        </p:nvPicPr>
        <p:blipFill>
          <a:blip r:embed="rId3"/>
          <a:stretch>
            <a:fillRect/>
          </a:stretch>
        </p:blipFill>
        <p:spPr>
          <a:xfrm>
            <a:off x="5521850" y="487"/>
            <a:ext cx="6059824" cy="6857027"/>
          </a:xfrm>
          <a:prstGeom prst="rect">
            <a:avLst/>
          </a:prstGeom>
          <a:ln>
            <a:solidFill>
              <a:schemeClr val="tx1">
                <a:lumMod val="50000"/>
                <a:lumOff val="50000"/>
              </a:schemeClr>
            </a:solidFill>
          </a:ln>
        </p:spPr>
      </p:pic>
      <p:sp>
        <p:nvSpPr>
          <p:cNvPr id="8" name="TextBox 7">
            <a:extLst>
              <a:ext uri="{FF2B5EF4-FFF2-40B4-BE49-F238E27FC236}">
                <a16:creationId xmlns:a16="http://schemas.microsoft.com/office/drawing/2014/main" id="{42E41F22-E73C-4A65-8263-230DEF7AE45D}"/>
              </a:ext>
            </a:extLst>
          </p:cNvPr>
          <p:cNvSpPr txBox="1"/>
          <p:nvPr/>
        </p:nvSpPr>
        <p:spPr>
          <a:xfrm flipH="1">
            <a:off x="294131" y="2784372"/>
            <a:ext cx="2789122" cy="1176733"/>
          </a:xfrm>
          <a:prstGeom prst="rect">
            <a:avLst/>
          </a:prstGeom>
          <a:noFill/>
        </p:spPr>
        <p:txBody>
          <a:bodyPr wrap="square" rtlCol="0">
            <a:spAutoFit/>
          </a:bodyPr>
          <a:lstStyle/>
          <a:p>
            <a:r>
              <a:rPr lang="en-US" sz="1730"/>
              <a:t>Leverage decision guides to quickly align blueprints with customer requirements.</a:t>
            </a:r>
          </a:p>
        </p:txBody>
      </p:sp>
      <p:sp>
        <p:nvSpPr>
          <p:cNvPr id="5" name="Rectangle 4">
            <a:extLst>
              <a:ext uri="{FF2B5EF4-FFF2-40B4-BE49-F238E27FC236}">
                <a16:creationId xmlns:a16="http://schemas.microsoft.com/office/drawing/2014/main" id="{7ED963C1-4150-40E8-AA63-D5644A4A1CA3}"/>
              </a:ext>
            </a:extLst>
          </p:cNvPr>
          <p:cNvSpPr/>
          <p:nvPr/>
        </p:nvSpPr>
        <p:spPr bwMode="auto">
          <a:xfrm>
            <a:off x="5548756" y="1781989"/>
            <a:ext cx="930466" cy="230347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2933969"/>
      </p:ext>
    </p:extLst>
  </p:cSld>
  <p:clrMapOvr>
    <a:masterClrMapping/>
  </p:clrMapOvr>
  <p:transition advClick="0"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1000"/>
                            </p:stCondLst>
                            <p:childTnLst>
                              <p:par>
                                <p:cTn id="8" presetID="10" presetClass="entr" presetSubtype="0" fill="hold" nodeType="afterEffect">
                                  <p:stCondLst>
                                    <p:cond delay="40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8F95-F3C5-42AD-A4F3-31D7C5AB5AA5}"/>
              </a:ext>
            </a:extLst>
          </p:cNvPr>
          <p:cNvSpPr>
            <a:spLocks noGrp="1"/>
          </p:cNvSpPr>
          <p:nvPr>
            <p:ph type="title"/>
          </p:nvPr>
        </p:nvSpPr>
        <p:spPr>
          <a:xfrm>
            <a:off x="368674" y="620827"/>
            <a:ext cx="3180695" cy="795089"/>
          </a:xfrm>
        </p:spPr>
        <p:txBody>
          <a:bodyPr/>
          <a:lstStyle/>
          <a:p>
            <a:r>
              <a:rPr lang="en-US"/>
              <a:t>Cloud Adoption Plan</a:t>
            </a:r>
            <a:br>
              <a:rPr lang="en-US"/>
            </a:br>
            <a:r>
              <a:rPr lang="en-US">
                <a:gradFill>
                  <a:gsLst>
                    <a:gs pos="0">
                      <a:schemeClr val="tx1"/>
                    </a:gs>
                    <a:gs pos="100000">
                      <a:schemeClr val="tx1"/>
                    </a:gs>
                  </a:gsLst>
                  <a:lin ang="5400000" scaled="0"/>
                </a:gradFill>
                <a:hlinkClick r:id="rId2"/>
              </a:rPr>
              <a:t>aka.ms/adopt/plan</a:t>
            </a:r>
            <a:endParaRPr lang="en-US"/>
          </a:p>
        </p:txBody>
      </p:sp>
      <p:sp>
        <p:nvSpPr>
          <p:cNvPr id="3" name="TextBox 2">
            <a:extLst>
              <a:ext uri="{FF2B5EF4-FFF2-40B4-BE49-F238E27FC236}">
                <a16:creationId xmlns:a16="http://schemas.microsoft.com/office/drawing/2014/main" id="{93CA0FE1-FC7E-4214-B0D3-CBB08447F7C4}"/>
              </a:ext>
            </a:extLst>
          </p:cNvPr>
          <p:cNvSpPr txBox="1"/>
          <p:nvPr/>
        </p:nvSpPr>
        <p:spPr>
          <a:xfrm>
            <a:off x="368673" y="5965622"/>
            <a:ext cx="8655583" cy="271554"/>
          </a:xfrm>
          <a:prstGeom prst="rect">
            <a:avLst/>
          </a:prstGeom>
          <a:noFill/>
        </p:spPr>
        <p:txBody>
          <a:bodyPr wrap="square" rtlCol="0">
            <a:spAutoFit/>
          </a:bodyPr>
          <a:lstStyle/>
          <a:p>
            <a:r>
              <a:rPr lang="en-US" sz="1176">
                <a:solidFill>
                  <a:schemeClr val="tx1">
                    <a:lumMod val="50000"/>
                    <a:lumOff val="50000"/>
                  </a:schemeClr>
                </a:solidFill>
              </a:rPr>
              <a:t>https://aka.ms/adopt/Plan</a:t>
            </a:r>
          </a:p>
        </p:txBody>
      </p:sp>
      <p:pic>
        <p:nvPicPr>
          <p:cNvPr id="5" name="Picture 4">
            <a:extLst>
              <a:ext uri="{FF2B5EF4-FFF2-40B4-BE49-F238E27FC236}">
                <a16:creationId xmlns:a16="http://schemas.microsoft.com/office/drawing/2014/main" id="{1C52EC85-65B8-4F0C-8D86-E4EA19475041}"/>
              </a:ext>
            </a:extLst>
          </p:cNvPr>
          <p:cNvPicPr>
            <a:picLocks noChangeAspect="1"/>
          </p:cNvPicPr>
          <p:nvPr/>
        </p:nvPicPr>
        <p:blipFill rotWithShape="1">
          <a:blip r:embed="rId3"/>
          <a:srcRect b="13300"/>
          <a:stretch/>
        </p:blipFill>
        <p:spPr>
          <a:xfrm>
            <a:off x="3974018" y="292098"/>
            <a:ext cx="4668615" cy="5945078"/>
          </a:xfrm>
          <a:prstGeom prst="rect">
            <a:avLst/>
          </a:prstGeom>
          <a:ln>
            <a:solidFill>
              <a:schemeClr val="tx1">
                <a:lumMod val="50000"/>
                <a:lumOff val="50000"/>
              </a:schemeClr>
            </a:solidFill>
          </a:ln>
        </p:spPr>
      </p:pic>
      <p:pic>
        <p:nvPicPr>
          <p:cNvPr id="7" name="Picture 6">
            <a:extLst>
              <a:ext uri="{FF2B5EF4-FFF2-40B4-BE49-F238E27FC236}">
                <a16:creationId xmlns:a16="http://schemas.microsoft.com/office/drawing/2014/main" id="{F59D93D4-2DCD-4763-BA9A-3D6CE62B0EE9}"/>
              </a:ext>
            </a:extLst>
          </p:cNvPr>
          <p:cNvPicPr>
            <a:picLocks noChangeAspect="1"/>
          </p:cNvPicPr>
          <p:nvPr/>
        </p:nvPicPr>
        <p:blipFill>
          <a:blip r:embed="rId4"/>
          <a:stretch>
            <a:fillRect/>
          </a:stretch>
        </p:blipFill>
        <p:spPr>
          <a:xfrm>
            <a:off x="5594734" y="215950"/>
            <a:ext cx="8095135" cy="3988198"/>
          </a:xfrm>
          <a:prstGeom prst="rect">
            <a:avLst/>
          </a:prstGeom>
          <a:ln>
            <a:solidFill>
              <a:schemeClr val="tx1">
                <a:lumMod val="50000"/>
                <a:lumOff val="50000"/>
              </a:schemeClr>
            </a:solidFill>
          </a:ln>
        </p:spPr>
      </p:pic>
      <p:sp>
        <p:nvSpPr>
          <p:cNvPr id="8" name="TextBox 7">
            <a:extLst>
              <a:ext uri="{FF2B5EF4-FFF2-40B4-BE49-F238E27FC236}">
                <a16:creationId xmlns:a16="http://schemas.microsoft.com/office/drawing/2014/main" id="{53D54028-E6B3-4198-9498-F7BD56C03143}"/>
              </a:ext>
            </a:extLst>
          </p:cNvPr>
          <p:cNvSpPr txBox="1"/>
          <p:nvPr/>
        </p:nvSpPr>
        <p:spPr>
          <a:xfrm flipH="1">
            <a:off x="368674" y="2649541"/>
            <a:ext cx="2572379" cy="1448287"/>
          </a:xfrm>
          <a:prstGeom prst="rect">
            <a:avLst/>
          </a:prstGeom>
          <a:noFill/>
        </p:spPr>
        <p:txBody>
          <a:bodyPr wrap="square" rtlCol="0">
            <a:spAutoFit/>
          </a:bodyPr>
          <a:lstStyle/>
          <a:p>
            <a:r>
              <a:rPr lang="en-US" sz="1730"/>
              <a:t>Align business strategy with an actionable cloud adoption plan which maps tasks to published guidance.</a:t>
            </a:r>
          </a:p>
        </p:txBody>
      </p:sp>
    </p:spTree>
    <p:extLst>
      <p:ext uri="{BB962C8B-B14F-4D97-AF65-F5344CB8AC3E}">
        <p14:creationId xmlns:p14="http://schemas.microsoft.com/office/powerpoint/2010/main" val="1439878223"/>
      </p:ext>
    </p:extLst>
  </p:cSld>
  <p:clrMapOvr>
    <a:masterClrMapping/>
  </p:clrMapOvr>
  <p:transition advTm="5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750"/>
                            </p:stCondLst>
                            <p:childTnLst>
                              <p:par>
                                <p:cTn id="8" presetID="10" presetClass="entr" presetSubtype="0" fill="hold" nodeType="afterEffect">
                                  <p:stCondLst>
                                    <p:cond delay="20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3250"/>
                            </p:stCondLst>
                            <p:childTnLst>
                              <p:par>
                                <p:cTn id="12" presetID="10" presetClass="entr" presetSubtype="0" fill="hold" nodeType="afterEffect">
                                  <p:stCondLst>
                                    <p:cond delay="125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descr="Screenshot of Azure portal in a tablet">
            <a:extLst>
              <a:ext uri="{FF2B5EF4-FFF2-40B4-BE49-F238E27FC236}">
                <a16:creationId xmlns:a16="http://schemas.microsoft.com/office/drawing/2014/main" id="{A80CC5CD-0A31-48DA-860D-198FDC76ED7D}"/>
              </a:ext>
            </a:extLst>
          </p:cNvPr>
          <p:cNvGrpSpPr/>
          <p:nvPr/>
        </p:nvGrpSpPr>
        <p:grpSpPr>
          <a:xfrm>
            <a:off x="-685598" y="1321063"/>
            <a:ext cx="8854037" cy="4356643"/>
            <a:chOff x="-699347" y="1347056"/>
            <a:chExt cx="9031579" cy="4444003"/>
          </a:xfrm>
        </p:grpSpPr>
        <p:pic>
          <p:nvPicPr>
            <p:cNvPr id="13" name="Picture 12" descr="A screen shot of a computer&#10;&#10;Description automatically generated">
              <a:extLst>
                <a:ext uri="{FF2B5EF4-FFF2-40B4-BE49-F238E27FC236}">
                  <a16:creationId xmlns:a16="http://schemas.microsoft.com/office/drawing/2014/main" id="{AF3F4C2C-368D-4A5E-B0C0-A6F2465A29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347" y="1347056"/>
              <a:ext cx="9031579" cy="4444003"/>
            </a:xfrm>
            <a:prstGeom prst="rect">
              <a:avLst/>
            </a:prstGeom>
          </p:spPr>
        </p:pic>
        <p:grpSp>
          <p:nvGrpSpPr>
            <p:cNvPr id="4" name="Group 3">
              <a:extLst>
                <a:ext uri="{FF2B5EF4-FFF2-40B4-BE49-F238E27FC236}">
                  <a16:creationId xmlns:a16="http://schemas.microsoft.com/office/drawing/2014/main" id="{C1F5EB6C-082A-4FEA-A7D7-BFA8909B6AA7}"/>
                </a:ext>
              </a:extLst>
            </p:cNvPr>
            <p:cNvGrpSpPr/>
            <p:nvPr/>
          </p:nvGrpSpPr>
          <p:grpSpPr>
            <a:xfrm>
              <a:off x="786948" y="1622425"/>
              <a:ext cx="6071052" cy="3799057"/>
              <a:chOff x="786948" y="1622425"/>
              <a:chExt cx="6071052" cy="3799057"/>
            </a:xfrm>
          </p:grpSpPr>
          <p:pic>
            <p:nvPicPr>
              <p:cNvPr id="3" name="Picture 2" descr="A screenshot of a cell phone&#10;&#10;Description automatically generated">
                <a:extLst>
                  <a:ext uri="{FF2B5EF4-FFF2-40B4-BE49-F238E27FC236}">
                    <a16:creationId xmlns:a16="http://schemas.microsoft.com/office/drawing/2014/main" id="{AF91D453-8860-48D1-ACDB-B60452091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948" y="1622425"/>
                <a:ext cx="6071052" cy="3717778"/>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63E4AA3B-DEF1-4122-B9ED-FC91FAB4084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86948" y="4780280"/>
                <a:ext cx="6071052" cy="641202"/>
              </a:xfrm>
              <a:prstGeom prst="rect">
                <a:avLst/>
              </a:prstGeom>
            </p:spPr>
          </p:pic>
        </p:grpSp>
      </p:grpSp>
      <p:sp>
        <p:nvSpPr>
          <p:cNvPr id="9" name="Rectangle 8" descr="Blue rectangle">
            <a:extLst>
              <a:ext uri="{FF2B5EF4-FFF2-40B4-BE49-F238E27FC236}">
                <a16:creationId xmlns:a16="http://schemas.microsoft.com/office/drawing/2014/main" id="{6CE34851-988F-46D9-8E49-7CF5CF6C26DE}"/>
              </a:ext>
            </a:extLst>
          </p:cNvPr>
          <p:cNvSpPr/>
          <p:nvPr/>
        </p:nvSpPr>
        <p:spPr bwMode="auto">
          <a:xfrm>
            <a:off x="1583685" y="2588914"/>
            <a:ext cx="1098120" cy="519179"/>
          </a:xfrm>
          <a:prstGeom prst="rect">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descr="Blue rectangle">
            <a:extLst>
              <a:ext uri="{FF2B5EF4-FFF2-40B4-BE49-F238E27FC236}">
                <a16:creationId xmlns:a16="http://schemas.microsoft.com/office/drawing/2014/main" id="{A3C83391-97B9-4EEC-A90D-C4FE2047228B}"/>
              </a:ext>
            </a:extLst>
          </p:cNvPr>
          <p:cNvSpPr/>
          <p:nvPr/>
        </p:nvSpPr>
        <p:spPr bwMode="auto">
          <a:xfrm>
            <a:off x="2726626" y="2588914"/>
            <a:ext cx="1083180" cy="519179"/>
          </a:xfrm>
          <a:prstGeom prst="rect">
            <a:avLst/>
          </a:prstGeom>
          <a:noFill/>
          <a:ln w="158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40894992-6823-48D4-92F4-DDDFCA13EECD}"/>
              </a:ext>
              <a:ext uri="{C183D7F6-B498-43B3-948B-1728B52AA6E4}">
                <adec:decorative xmlns:adec="http://schemas.microsoft.com/office/drawing/2017/decorative" val="1"/>
              </a:ext>
            </a:extLst>
          </p:cNvPr>
          <p:cNvSpPr/>
          <p:nvPr/>
        </p:nvSpPr>
        <p:spPr bwMode="auto">
          <a:xfrm>
            <a:off x="7445308" y="487"/>
            <a:ext cx="4746693" cy="68819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CA9C758-6C2A-48A9-A147-AF6AB5656592}"/>
              </a:ext>
            </a:extLst>
          </p:cNvPr>
          <p:cNvSpPr/>
          <p:nvPr/>
        </p:nvSpPr>
        <p:spPr>
          <a:xfrm>
            <a:off x="7723105" y="1852807"/>
            <a:ext cx="4191098" cy="2353465"/>
          </a:xfrm>
          <a:prstGeom prst="rect">
            <a:avLst/>
          </a:prstGeom>
        </p:spPr>
        <p:txBody>
          <a:bodyPr wrap="square">
            <a:spAutoFit/>
          </a:bodyPr>
          <a:lstStyle/>
          <a:p>
            <a:pPr defTabSz="896386">
              <a:defRPr/>
            </a:pPr>
            <a:r>
              <a:rPr lang="en-US" sz="2353" kern="0">
                <a:gradFill>
                  <a:gsLst>
                    <a:gs pos="0">
                      <a:schemeClr val="bg1"/>
                    </a:gs>
                    <a:gs pos="100000">
                      <a:schemeClr val="bg1"/>
                    </a:gs>
                  </a:gsLst>
                  <a:lin ang="5400000" scaled="1"/>
                </a:gradFill>
                <a:latin typeface="+mj-lt"/>
                <a:ea typeface="+mj-ea"/>
                <a:cs typeface="+mj-cs"/>
              </a:rPr>
              <a:t>Implementation Guides</a:t>
            </a:r>
            <a:r>
              <a:rPr lang="en-US" sz="2353" kern="0">
                <a:gradFill>
                  <a:gsLst>
                    <a:gs pos="0">
                      <a:schemeClr val="bg1"/>
                    </a:gs>
                    <a:gs pos="100000">
                      <a:schemeClr val="bg1"/>
                    </a:gs>
                  </a:gsLst>
                  <a:lin ang="5400000" scaled="1"/>
                </a:gradFill>
                <a:ea typeface="+mj-ea"/>
                <a:cs typeface="+mj-cs"/>
              </a:rPr>
              <a:t> </a:t>
            </a:r>
            <a:br>
              <a:rPr lang="en-US" sz="2353" kern="0">
                <a:gradFill>
                  <a:gsLst>
                    <a:gs pos="0">
                      <a:schemeClr val="bg1"/>
                    </a:gs>
                    <a:gs pos="100000">
                      <a:schemeClr val="bg1"/>
                    </a:gs>
                  </a:gsLst>
                  <a:lin ang="5400000" scaled="1"/>
                </a:gradFill>
                <a:ea typeface="+mj-ea"/>
                <a:cs typeface="+mj-cs"/>
              </a:rPr>
            </a:br>
            <a:r>
              <a:rPr lang="en-US" sz="2353" kern="0">
                <a:gradFill>
                  <a:gsLst>
                    <a:gs pos="0">
                      <a:schemeClr val="bg1"/>
                    </a:gs>
                    <a:gs pos="100000">
                      <a:schemeClr val="bg1"/>
                    </a:gs>
                  </a:gsLst>
                  <a:lin ang="5400000" scaled="1"/>
                </a:gradFill>
                <a:ea typeface="+mj-ea"/>
                <a:cs typeface="+mj-cs"/>
              </a:rPr>
              <a:t>are available in Azure </a:t>
            </a:r>
            <a:r>
              <a:rPr lang="en-US" sz="2353" kern="0" err="1">
                <a:gradFill>
                  <a:gsLst>
                    <a:gs pos="0">
                      <a:schemeClr val="bg1"/>
                    </a:gs>
                    <a:gs pos="100000">
                      <a:schemeClr val="bg1"/>
                    </a:gs>
                  </a:gsLst>
                  <a:lin ang="5400000" scaled="1"/>
                </a:gradFill>
                <a:ea typeface="+mj-ea"/>
                <a:cs typeface="+mj-cs"/>
              </a:rPr>
              <a:t>Quickstart</a:t>
            </a:r>
            <a:r>
              <a:rPr lang="en-US" sz="2353" kern="0">
                <a:gradFill>
                  <a:gsLst>
                    <a:gs pos="0">
                      <a:schemeClr val="bg1"/>
                    </a:gs>
                    <a:gs pos="100000">
                      <a:schemeClr val="bg1"/>
                    </a:gs>
                  </a:gsLst>
                  <a:lin ang="5400000" scaled="1"/>
                </a:gradFill>
                <a:ea typeface="+mj-ea"/>
                <a:cs typeface="+mj-cs"/>
              </a:rPr>
              <a:t> Center inside the Azure portal</a:t>
            </a:r>
            <a:br>
              <a:rPr lang="en-US" sz="2353" kern="0">
                <a:gradFill>
                  <a:gsLst>
                    <a:gs pos="0">
                      <a:schemeClr val="bg1"/>
                    </a:gs>
                    <a:gs pos="100000">
                      <a:schemeClr val="bg1"/>
                    </a:gs>
                  </a:gsLst>
                  <a:lin ang="5400000" scaled="1"/>
                </a:gradFill>
                <a:ea typeface="+mj-ea"/>
                <a:cs typeface="+mj-cs"/>
              </a:rPr>
            </a:br>
            <a:r>
              <a:rPr lang="en-US" sz="2353" kern="0">
                <a:gradFill>
                  <a:gsLst>
                    <a:gs pos="0">
                      <a:schemeClr val="bg1"/>
                    </a:gs>
                    <a:gs pos="100000">
                      <a:schemeClr val="bg1"/>
                    </a:gs>
                  </a:gsLst>
                  <a:lin ang="5400000" scaled="1"/>
                </a:gradFill>
                <a:ea typeface="+mj-ea"/>
                <a:cs typeface="+mj-cs"/>
              </a:rPr>
              <a:t>(</a:t>
            </a:r>
            <a:r>
              <a:rPr lang="en-US" sz="1961" kern="0">
                <a:gradFill>
                  <a:gsLst>
                    <a:gs pos="0">
                      <a:schemeClr val="bg1"/>
                    </a:gs>
                    <a:gs pos="100000">
                      <a:schemeClr val="bg1"/>
                    </a:gs>
                  </a:gsLst>
                  <a:lin ang="5400000" scaled="1"/>
                </a:gradFill>
                <a:ea typeface="+mj-ea"/>
                <a:cs typeface="+mj-cs"/>
              </a:rPr>
              <a:t>portal.azure.com)</a:t>
            </a:r>
          </a:p>
          <a:p>
            <a:pPr defTabSz="896386">
              <a:spcBef>
                <a:spcPts val="1176"/>
              </a:spcBef>
              <a:defRPr/>
            </a:pPr>
            <a:endParaRPr lang="en-US" sz="1961" b="1" kern="0">
              <a:gradFill>
                <a:gsLst>
                  <a:gs pos="0">
                    <a:schemeClr val="bg1"/>
                  </a:gs>
                  <a:gs pos="100000">
                    <a:schemeClr val="bg1"/>
                  </a:gs>
                </a:gsLst>
                <a:lin ang="5400000" scaled="1"/>
              </a:gradFill>
              <a:ea typeface="+mj-ea"/>
              <a:cs typeface="+mj-cs"/>
            </a:endParaRPr>
          </a:p>
        </p:txBody>
      </p:sp>
      <p:sp>
        <p:nvSpPr>
          <p:cNvPr id="5" name="Rectangle 4">
            <a:extLst>
              <a:ext uri="{FF2B5EF4-FFF2-40B4-BE49-F238E27FC236}">
                <a16:creationId xmlns:a16="http://schemas.microsoft.com/office/drawing/2014/main" id="{9E0B6E8E-9C14-4140-86AB-3762E79189F5}"/>
              </a:ext>
            </a:extLst>
          </p:cNvPr>
          <p:cNvSpPr/>
          <p:nvPr/>
        </p:nvSpPr>
        <p:spPr>
          <a:xfrm>
            <a:off x="375222" y="688990"/>
            <a:ext cx="2161115" cy="362072"/>
          </a:xfrm>
          <a:prstGeom prst="rect">
            <a:avLst/>
          </a:prstGeom>
        </p:spPr>
        <p:txBody>
          <a:bodyPr wrap="none">
            <a:spAutoFit/>
          </a:bodyPr>
          <a:lstStyle/>
          <a:p>
            <a:pPr defTabSz="896386">
              <a:spcBef>
                <a:spcPts val="1176"/>
              </a:spcBef>
              <a:defRPr/>
            </a:pPr>
            <a:r>
              <a:rPr lang="en-US" sz="1730" b="1" kern="0"/>
              <a:t>Azure Setup Guide</a:t>
            </a:r>
          </a:p>
        </p:txBody>
      </p:sp>
      <p:sp>
        <p:nvSpPr>
          <p:cNvPr id="11" name="Rectangle 10">
            <a:extLst>
              <a:ext uri="{FF2B5EF4-FFF2-40B4-BE49-F238E27FC236}">
                <a16:creationId xmlns:a16="http://schemas.microsoft.com/office/drawing/2014/main" id="{7A19A696-1424-4C53-8CF2-0C6FB3FB5002}"/>
              </a:ext>
            </a:extLst>
          </p:cNvPr>
          <p:cNvSpPr/>
          <p:nvPr/>
        </p:nvSpPr>
        <p:spPr>
          <a:xfrm>
            <a:off x="2990634" y="679552"/>
            <a:ext cx="2605847" cy="362072"/>
          </a:xfrm>
          <a:prstGeom prst="rect">
            <a:avLst/>
          </a:prstGeom>
        </p:spPr>
        <p:txBody>
          <a:bodyPr wrap="none">
            <a:spAutoFit/>
          </a:bodyPr>
          <a:lstStyle/>
          <a:p>
            <a:pPr defTabSz="896386">
              <a:spcBef>
                <a:spcPts val="1176"/>
              </a:spcBef>
              <a:defRPr/>
            </a:pPr>
            <a:r>
              <a:rPr lang="en-US" sz="1730" b="1" kern="0"/>
              <a:t>Azure Migration Guide</a:t>
            </a:r>
            <a:endParaRPr lang="en-US" sz="1568" b="1" kern="0"/>
          </a:p>
        </p:txBody>
      </p:sp>
      <p:cxnSp>
        <p:nvCxnSpPr>
          <p:cNvPr id="19" name="Straight Arrow Connector 18">
            <a:extLst>
              <a:ext uri="{FF2B5EF4-FFF2-40B4-BE49-F238E27FC236}">
                <a16:creationId xmlns:a16="http://schemas.microsoft.com/office/drawing/2014/main" id="{CEF1F58C-CFB2-47EF-A7C7-5D98CB620158}"/>
              </a:ext>
            </a:extLst>
          </p:cNvPr>
          <p:cNvCxnSpPr>
            <a:cxnSpLocks/>
          </p:cNvCxnSpPr>
          <p:nvPr/>
        </p:nvCxnSpPr>
        <p:spPr>
          <a:xfrm>
            <a:off x="2070810" y="1083919"/>
            <a:ext cx="0" cy="1440472"/>
          </a:xfrm>
          <a:prstGeom prst="straightConnector1">
            <a:avLst/>
          </a:prstGeom>
          <a:ln w="76200">
            <a:solidFill>
              <a:srgbClr val="0078D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2DDA3BA-D5C6-4560-A38D-7D8D59E2D045}"/>
              </a:ext>
            </a:extLst>
          </p:cNvPr>
          <p:cNvCxnSpPr>
            <a:cxnSpLocks/>
          </p:cNvCxnSpPr>
          <p:nvPr/>
        </p:nvCxnSpPr>
        <p:spPr>
          <a:xfrm>
            <a:off x="3297314" y="1095078"/>
            <a:ext cx="0" cy="1440472"/>
          </a:xfrm>
          <a:prstGeom prst="straightConnector1">
            <a:avLst/>
          </a:prstGeom>
          <a:ln w="76200">
            <a:solidFill>
              <a:srgbClr val="0078D3"/>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7793"/>
      </p:ext>
    </p:extLst>
  </p:cSld>
  <p:clrMapOvr>
    <a:masterClrMapping/>
  </p:clrMapOvr>
  <mc:AlternateContent xmlns:mc="http://schemas.openxmlformats.org/markup-compatibility/2006" xmlns:p14="http://schemas.microsoft.com/office/powerpoint/2010/main">
    <mc:Choice Requires="p14">
      <p:transition spd="slow" p14:dur="1300" advClick="0" advTm="7000">
        <p14:pan/>
      </p:transition>
    </mc:Choice>
    <mc:Fallback xmlns="">
      <p:transition spd="slow"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4.28389E-6 -4.49387E-7 L 4.28389E-6 0.02678 " pathEditMode="relative" rAng="0" ptsTypes="AA">
                                      <p:cBhvr>
                                        <p:cTn id="14" dur="500" spd="-100000" fill="hold"/>
                                        <p:tgtEl>
                                          <p:spTgt spid="6"/>
                                        </p:tgtEl>
                                        <p:attrNameLst>
                                          <p:attrName>ppt_x</p:attrName>
                                          <p:attrName>ppt_y</p:attrName>
                                        </p:attrNameLst>
                                      </p:cBhvr>
                                      <p:rCtr x="0" y="1339"/>
                                    </p:animMotion>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1500"/>
                            </p:stCondLst>
                            <p:childTnLst>
                              <p:par>
                                <p:cTn id="23" presetID="1" presetClass="entr" presetSubtype="0" fill="hold" grpId="0" nodeType="afterEffect">
                                  <p:stCondLst>
                                    <p:cond delay="100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11"/>
                                        </p:tgtEl>
                                        <p:attrNameLst>
                                          <p:attrName>style.visibility</p:attrName>
                                        </p:attrNameLst>
                                      </p:cBhvr>
                                      <p:to>
                                        <p:strVal val="visible"/>
                                      </p:to>
                                    </p:set>
                                  </p:childTnLst>
                                </p:cTn>
                              </p:par>
                              <p:par>
                                <p:cTn id="27" presetID="10" presetClass="entr" presetSubtype="0" fill="hold" nodeType="withEffect">
                                  <p:stCondLst>
                                    <p:cond delay="15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15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7" grpId="0" animBg="1"/>
      <p:bldP spid="6" grpId="0"/>
      <p:bldP spid="6" grpId="1"/>
      <p:bldP spid="5"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151011B-2354-B147-B5DC-A7080B264597}"/>
              </a:ext>
            </a:extLst>
          </p:cNvPr>
          <p:cNvPicPr>
            <a:picLocks noChangeAspect="1"/>
          </p:cNvPicPr>
          <p:nvPr/>
        </p:nvPicPr>
        <p:blipFill>
          <a:blip r:embed="rId3"/>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a:xfrm>
            <a:off x="1975864" y="2875002"/>
            <a:ext cx="8240270" cy="553998"/>
          </a:xfrm>
        </p:spPr>
        <p:txBody>
          <a:bodyPr/>
          <a:lstStyle/>
          <a:p>
            <a:pPr algn="ctr"/>
            <a:r>
              <a:rPr lang="en-US" dirty="0"/>
              <a:t>Resources</a:t>
            </a:r>
          </a:p>
        </p:txBody>
      </p:sp>
    </p:spTree>
    <p:extLst>
      <p:ext uri="{BB962C8B-B14F-4D97-AF65-F5344CB8AC3E}">
        <p14:creationId xmlns:p14="http://schemas.microsoft.com/office/powerpoint/2010/main" val="12612917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CBB163-7C28-417A-8265-BE212C39FAC3}"/>
              </a:ext>
            </a:extLst>
          </p:cNvPr>
          <p:cNvSpPr/>
          <p:nvPr/>
        </p:nvSpPr>
        <p:spPr bwMode="auto">
          <a:xfrm>
            <a:off x="584200" y="1052395"/>
            <a:ext cx="1791010" cy="4460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Where</a:t>
            </a:r>
          </a:p>
        </p:txBody>
      </p:sp>
      <p:sp>
        <p:nvSpPr>
          <p:cNvPr id="5" name="Title 1">
            <a:extLst>
              <a:ext uri="{FF2B5EF4-FFF2-40B4-BE49-F238E27FC236}">
                <a16:creationId xmlns:a16="http://schemas.microsoft.com/office/drawing/2014/main" id="{8EBF2AF9-53F1-4717-A64C-0D38ACA062CD}"/>
              </a:ext>
            </a:extLst>
          </p:cNvPr>
          <p:cNvSpPr txBox="1">
            <a:spLocks/>
          </p:cNvSpPr>
          <p:nvPr/>
        </p:nvSpPr>
        <p:spPr>
          <a:xfrm>
            <a:off x="588263" y="30609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Resources</a:t>
            </a:r>
          </a:p>
        </p:txBody>
      </p:sp>
      <p:sp>
        <p:nvSpPr>
          <p:cNvPr id="8" name="Rectangle 7">
            <a:extLst>
              <a:ext uri="{FF2B5EF4-FFF2-40B4-BE49-F238E27FC236}">
                <a16:creationId xmlns:a16="http://schemas.microsoft.com/office/drawing/2014/main" id="{89E03167-F8CD-4FEA-AB9A-A54354FB7F43}"/>
              </a:ext>
            </a:extLst>
          </p:cNvPr>
          <p:cNvSpPr/>
          <p:nvPr/>
        </p:nvSpPr>
        <p:spPr bwMode="auto">
          <a:xfrm>
            <a:off x="2617441" y="1052394"/>
            <a:ext cx="4630851" cy="4460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What</a:t>
            </a:r>
          </a:p>
        </p:txBody>
      </p:sp>
      <p:grpSp>
        <p:nvGrpSpPr>
          <p:cNvPr id="40" name="Group 39">
            <a:extLst>
              <a:ext uri="{FF2B5EF4-FFF2-40B4-BE49-F238E27FC236}">
                <a16:creationId xmlns:a16="http://schemas.microsoft.com/office/drawing/2014/main" id="{5EE9CDC7-0FB4-4A5D-B27D-1306EAEBCDD7}"/>
              </a:ext>
            </a:extLst>
          </p:cNvPr>
          <p:cNvGrpSpPr/>
          <p:nvPr/>
        </p:nvGrpSpPr>
        <p:grpSpPr>
          <a:xfrm>
            <a:off x="584199" y="1597598"/>
            <a:ext cx="6664092" cy="446050"/>
            <a:chOff x="584200" y="1697957"/>
            <a:chExt cx="6664092" cy="446050"/>
          </a:xfrm>
        </p:grpSpPr>
        <p:sp>
          <p:nvSpPr>
            <p:cNvPr id="10" name="Rectangle 9">
              <a:extLst>
                <a:ext uri="{FF2B5EF4-FFF2-40B4-BE49-F238E27FC236}">
                  <a16:creationId xmlns:a16="http://schemas.microsoft.com/office/drawing/2014/main" id="{B7866081-2B24-4A64-B89B-E7965AA2796F}"/>
                </a:ext>
              </a:extLst>
            </p:cNvPr>
            <p:cNvSpPr/>
            <p:nvPr/>
          </p:nvSpPr>
          <p:spPr bwMode="auto">
            <a:xfrm>
              <a:off x="584200" y="1697958"/>
              <a:ext cx="1791010"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MS Learn</a:t>
              </a:r>
            </a:p>
          </p:txBody>
        </p:sp>
        <p:sp>
          <p:nvSpPr>
            <p:cNvPr id="12" name="Rectangle 11">
              <a:extLst>
                <a:ext uri="{FF2B5EF4-FFF2-40B4-BE49-F238E27FC236}">
                  <a16:creationId xmlns:a16="http://schemas.microsoft.com/office/drawing/2014/main" id="{6CB12428-0125-4D2E-9204-CCAEF782E7C4}"/>
                </a:ext>
              </a:extLst>
            </p:cNvPr>
            <p:cNvSpPr/>
            <p:nvPr/>
          </p:nvSpPr>
          <p:spPr bwMode="auto">
            <a:xfrm>
              <a:off x="2617441" y="1697957"/>
              <a:ext cx="4630851"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3"/>
                </a:rPr>
                <a:t>Learning module</a:t>
              </a: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cxnSp>
        <p:nvCxnSpPr>
          <p:cNvPr id="19" name="Straight Connector 18">
            <a:extLst>
              <a:ext uri="{FF2B5EF4-FFF2-40B4-BE49-F238E27FC236}">
                <a16:creationId xmlns:a16="http://schemas.microsoft.com/office/drawing/2014/main" id="{18F49CC8-34A2-4645-97A5-F65B87DD55A5}"/>
              </a:ext>
            </a:extLst>
          </p:cNvPr>
          <p:cNvCxnSpPr>
            <a:cxnSpLocks/>
          </p:cNvCxnSpPr>
          <p:nvPr/>
        </p:nvCxnSpPr>
        <p:spPr>
          <a:xfrm>
            <a:off x="584199" y="2190879"/>
            <a:ext cx="6664092" cy="0"/>
          </a:xfrm>
          <a:prstGeom prst="line">
            <a:avLst/>
          </a:prstGeom>
          <a:ln>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A241A9F2-9203-403E-916C-02ACEB44A002}"/>
              </a:ext>
            </a:extLst>
          </p:cNvPr>
          <p:cNvGrpSpPr/>
          <p:nvPr/>
        </p:nvGrpSpPr>
        <p:grpSpPr>
          <a:xfrm>
            <a:off x="596754" y="2992832"/>
            <a:ext cx="6664092" cy="624406"/>
            <a:chOff x="584200" y="4942428"/>
            <a:chExt cx="6664092" cy="624406"/>
          </a:xfrm>
        </p:grpSpPr>
        <p:sp>
          <p:nvSpPr>
            <p:cNvPr id="20" name="Rectangle 19">
              <a:extLst>
                <a:ext uri="{FF2B5EF4-FFF2-40B4-BE49-F238E27FC236}">
                  <a16:creationId xmlns:a16="http://schemas.microsoft.com/office/drawing/2014/main" id="{30BEAA16-BE08-4C79-9E47-309330B93C9E}"/>
                </a:ext>
              </a:extLst>
            </p:cNvPr>
            <p:cNvSpPr/>
            <p:nvPr/>
          </p:nvSpPr>
          <p:spPr bwMode="auto">
            <a:xfrm>
              <a:off x="584200" y="4942429"/>
              <a:ext cx="1791010" cy="62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Azure Architecture Center</a:t>
              </a:r>
            </a:p>
          </p:txBody>
        </p:sp>
        <p:sp>
          <p:nvSpPr>
            <p:cNvPr id="21" name="Rectangle 20">
              <a:extLst>
                <a:ext uri="{FF2B5EF4-FFF2-40B4-BE49-F238E27FC236}">
                  <a16:creationId xmlns:a16="http://schemas.microsoft.com/office/drawing/2014/main" id="{E789FDA2-A5E2-42CB-952C-7C46535B59EB}"/>
                </a:ext>
              </a:extLst>
            </p:cNvPr>
            <p:cNvSpPr/>
            <p:nvPr/>
          </p:nvSpPr>
          <p:spPr bwMode="auto">
            <a:xfrm>
              <a:off x="2617441" y="4942428"/>
              <a:ext cx="4630851" cy="624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hlinkClick r:id="rId4"/>
                </a:rPr>
                <a:t>Examples, reference architectures, microservices design, data architectures, app innovation design guides</a:t>
              </a:r>
              <a:endParaRPr kumimoji="0" lang="en-US" sz="16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0ADCFFA0-4F85-49C8-88C5-E9A773AB9DDB}"/>
              </a:ext>
            </a:extLst>
          </p:cNvPr>
          <p:cNvGrpSpPr/>
          <p:nvPr/>
        </p:nvGrpSpPr>
        <p:grpSpPr>
          <a:xfrm>
            <a:off x="584199" y="2341500"/>
            <a:ext cx="6664092" cy="446050"/>
            <a:chOff x="584200" y="3171570"/>
            <a:chExt cx="6664092" cy="446050"/>
          </a:xfrm>
        </p:grpSpPr>
        <p:sp>
          <p:nvSpPr>
            <p:cNvPr id="28" name="Rectangle 27">
              <a:extLst>
                <a:ext uri="{FF2B5EF4-FFF2-40B4-BE49-F238E27FC236}">
                  <a16:creationId xmlns:a16="http://schemas.microsoft.com/office/drawing/2014/main" id="{52F9BAAD-F7AE-4D08-83B0-2727FD5A5350}"/>
                </a:ext>
              </a:extLst>
            </p:cNvPr>
            <p:cNvSpPr/>
            <p:nvPr/>
          </p:nvSpPr>
          <p:spPr bwMode="auto">
            <a:xfrm>
              <a:off x="584200" y="3171571"/>
              <a:ext cx="1791010"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MS Docs</a:t>
              </a:r>
            </a:p>
          </p:txBody>
        </p:sp>
        <p:sp>
          <p:nvSpPr>
            <p:cNvPr id="29" name="Rectangle 28">
              <a:extLst>
                <a:ext uri="{FF2B5EF4-FFF2-40B4-BE49-F238E27FC236}">
                  <a16:creationId xmlns:a16="http://schemas.microsoft.com/office/drawing/2014/main" id="{8B5CF8EE-DAC6-48C3-B76A-3C6AFDF59A15}"/>
                </a:ext>
              </a:extLst>
            </p:cNvPr>
            <p:cNvSpPr/>
            <p:nvPr/>
          </p:nvSpPr>
          <p:spPr bwMode="auto">
            <a:xfrm>
              <a:off x="2617441" y="3171570"/>
              <a:ext cx="4630851" cy="4460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hlinkClick r:id="rId5"/>
                </a:rPr>
                <a:t>Cloud Adoption Framework for Azure</a:t>
              </a:r>
              <a:endParaRPr kumimoji="0" lang="en-US" sz="16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lang="en-US" sz="1600" dirty="0">
                  <a:solidFill>
                    <a:srgbClr val="000000"/>
                  </a:solidFill>
                  <a:latin typeface="Segoe UI"/>
                  <a:ea typeface="Segoe UI" pitchFamily="34" charset="0"/>
                  <a:cs typeface="Segoe UI" pitchFamily="34" charset="0"/>
                  <a:hlinkClick r:id="rId6"/>
                </a:rPr>
                <a:t>HTTP://AKA.MS/CAF</a:t>
              </a:r>
              <a:r>
                <a:rPr lang="en-US" sz="1600" dirty="0">
                  <a:solidFill>
                    <a:srgbClr val="000000"/>
                  </a:solidFill>
                  <a:latin typeface="Segoe UI"/>
                  <a:ea typeface="Segoe UI" pitchFamily="34" charset="0"/>
                  <a:cs typeface="Segoe UI" pitchFamily="34" charset="0"/>
                </a:rPr>
                <a:t> </a:t>
              </a:r>
              <a:endParaRPr kumimoji="0" lang="en-US" sz="16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cxnSp>
        <p:nvCxnSpPr>
          <p:cNvPr id="31" name="Straight Connector 30">
            <a:extLst>
              <a:ext uri="{FF2B5EF4-FFF2-40B4-BE49-F238E27FC236}">
                <a16:creationId xmlns:a16="http://schemas.microsoft.com/office/drawing/2014/main" id="{BBADD96B-BC85-44B8-A175-2E17E0B8FA03}"/>
              </a:ext>
            </a:extLst>
          </p:cNvPr>
          <p:cNvCxnSpPr>
            <a:cxnSpLocks/>
          </p:cNvCxnSpPr>
          <p:nvPr/>
        </p:nvCxnSpPr>
        <p:spPr>
          <a:xfrm>
            <a:off x="584199" y="2934781"/>
            <a:ext cx="6689202" cy="0"/>
          </a:xfrm>
          <a:prstGeom prst="line">
            <a:avLst/>
          </a:prstGeom>
          <a:ln>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BFDB80A-6ADD-4BD6-8615-FBBC87BCA6F6}"/>
              </a:ext>
            </a:extLst>
          </p:cNvPr>
          <p:cNvCxnSpPr>
            <a:cxnSpLocks/>
          </p:cNvCxnSpPr>
          <p:nvPr/>
        </p:nvCxnSpPr>
        <p:spPr>
          <a:xfrm>
            <a:off x="584199" y="3675293"/>
            <a:ext cx="6664092" cy="0"/>
          </a:xfrm>
          <a:prstGeom prst="line">
            <a:avLst/>
          </a:prstGeom>
          <a:ln>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66392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151011B-2354-B147-B5DC-A7080B264597}"/>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a:xfrm>
            <a:off x="1975864" y="2875002"/>
            <a:ext cx="8240270" cy="553998"/>
          </a:xfrm>
        </p:spPr>
        <p:txBody>
          <a:bodyPr/>
          <a:lstStyle/>
          <a:p>
            <a:pPr algn="ctr"/>
            <a:r>
              <a:rPr lang="en-US" dirty="0"/>
              <a:t>Questions</a:t>
            </a:r>
          </a:p>
        </p:txBody>
      </p:sp>
    </p:spTree>
    <p:extLst>
      <p:ext uri="{BB962C8B-B14F-4D97-AF65-F5344CB8AC3E}">
        <p14:creationId xmlns:p14="http://schemas.microsoft.com/office/powerpoint/2010/main" val="2957883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151011B-2354-B147-B5DC-A7080B264597}"/>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a:xfrm>
            <a:off x="3163454" y="2758965"/>
            <a:ext cx="5865089" cy="553998"/>
          </a:xfrm>
        </p:spPr>
        <p:txBody>
          <a:bodyPr/>
          <a:lstStyle/>
          <a:p>
            <a:pPr algn="ctr"/>
            <a:r>
              <a:rPr lang="en-US" dirty="0"/>
              <a:t>Digital Transformation</a:t>
            </a:r>
          </a:p>
        </p:txBody>
      </p:sp>
    </p:spTree>
    <p:extLst>
      <p:ext uri="{BB962C8B-B14F-4D97-AF65-F5344CB8AC3E}">
        <p14:creationId xmlns:p14="http://schemas.microsoft.com/office/powerpoint/2010/main" val="210969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615553"/>
          </a:xfrm>
        </p:spPr>
        <p:txBody>
          <a:bodyPr wrap="square">
            <a:spAutoFit/>
          </a:bodyPr>
          <a:lstStyle/>
          <a:p>
            <a:pPr algn="ctr">
              <a:lnSpc>
                <a:spcPct val="100000"/>
              </a:lnSpc>
            </a:pPr>
            <a:r>
              <a:rPr lang="en-US" sz="4000">
                <a:solidFill>
                  <a:schemeClr val="accent1"/>
                </a:solidFill>
                <a:latin typeface="Segoe UI Semibold" panose="020B0702040204020203" pitchFamily="34" charset="0"/>
                <a:cs typeface="Segoe UI Semibold" panose="020B0702040204020203" pitchFamily="34" charset="0"/>
              </a:rPr>
              <a:t>76% </a:t>
            </a:r>
            <a:r>
              <a:rPr lang="en-US" sz="4000">
                <a:latin typeface="Segoe UI Semibold" panose="020B0702040204020203" pitchFamily="34" charset="0"/>
                <a:cs typeface="Segoe UI Semibold" panose="020B0702040204020203" pitchFamily="34" charset="0"/>
              </a:rPr>
              <a:t>of CEOs consider </a:t>
            </a:r>
            <a:r>
              <a:rPr lang="en-US" sz="4000">
                <a:solidFill>
                  <a:schemeClr val="accent1"/>
                </a:solidFill>
                <a:latin typeface="Segoe UI Semibold" panose="020B0702040204020203" pitchFamily="34" charset="0"/>
                <a:cs typeface="Segoe UI Semibold" panose="020B0702040204020203" pitchFamily="34" charset="0"/>
              </a:rPr>
              <a:t>DT</a:t>
            </a:r>
            <a:r>
              <a:rPr lang="en-US" sz="4000">
                <a:gradFill>
                  <a:gsLst>
                    <a:gs pos="1026">
                      <a:srgbClr val="0078D7"/>
                    </a:gs>
                    <a:gs pos="12000">
                      <a:srgbClr val="0078D7"/>
                    </a:gs>
                  </a:gsLst>
                  <a:lin ang="5400000" scaled="0"/>
                </a:gradFill>
                <a:latin typeface="Segoe UI Semibold" panose="020B0702040204020203" pitchFamily="34" charset="0"/>
                <a:cs typeface="Segoe UI Semibold" panose="020B0702040204020203" pitchFamily="34" charset="0"/>
              </a:rPr>
              <a:t> </a:t>
            </a:r>
            <a:r>
              <a:rPr lang="en-US" sz="4000">
                <a:latin typeface="Segoe UI Semibold" panose="020B0702040204020203" pitchFamily="34" charset="0"/>
                <a:cs typeface="Segoe UI Semibold" panose="020B0702040204020203" pitchFamily="34" charset="0"/>
              </a:rPr>
              <a:t>their </a:t>
            </a:r>
            <a:r>
              <a:rPr lang="en-US" sz="4000">
                <a:solidFill>
                  <a:schemeClr val="tx2"/>
                </a:solidFill>
                <a:latin typeface="Segoe UI Semibold" panose="020B0702040204020203" pitchFamily="34" charset="0"/>
                <a:cs typeface="Segoe UI Semibold" panose="020B0702040204020203" pitchFamily="34" charset="0"/>
              </a:rPr>
              <a:t>#</a:t>
            </a:r>
            <a:r>
              <a:rPr lang="en-US" sz="4000">
                <a:solidFill>
                  <a:schemeClr val="accent1"/>
                </a:solidFill>
                <a:latin typeface="Segoe UI Semibold" panose="020B0702040204020203" pitchFamily="34" charset="0"/>
                <a:cs typeface="Segoe UI Semibold" panose="020B0702040204020203" pitchFamily="34" charset="0"/>
              </a:rPr>
              <a:t>1 priority</a:t>
            </a:r>
          </a:p>
        </p:txBody>
      </p:sp>
      <p:sp>
        <p:nvSpPr>
          <p:cNvPr id="53" name="Title 1"/>
          <p:cNvSpPr txBox="1">
            <a:spLocks/>
          </p:cNvSpPr>
          <p:nvPr/>
        </p:nvSpPr>
        <p:spPr>
          <a:xfrm>
            <a:off x="9642251" y="6420654"/>
            <a:ext cx="1963647" cy="152349"/>
          </a:xfrm>
          <a:prstGeom prst="rect">
            <a:avLst/>
          </a:prstGeom>
          <a:noFill/>
        </p:spPr>
        <p:txBody>
          <a:bodyPr vert="horz" wrap="square" lIns="0" tIns="0" rIns="0" bIns="0" rtlCol="0" anchor="t">
            <a:spAutoFit/>
          </a:bodyPr>
          <a:lstStyle>
            <a:defPPr>
              <a:defRPr lang="en-US"/>
            </a:defPPr>
            <a:lvl1pPr algn="r" defTabSz="932563">
              <a:lnSpc>
                <a:spcPct val="90000"/>
              </a:lnSpc>
              <a:spcBef>
                <a:spcPct val="0"/>
              </a:spcBef>
              <a:buNone/>
              <a:defRPr sz="1050" b="0" cap="none" spc="0" baseline="0">
                <a:ln w="3175">
                  <a:noFill/>
                </a:ln>
                <a:gradFill>
                  <a:gsLst>
                    <a:gs pos="1250">
                      <a:schemeClr val="tx1"/>
                    </a:gs>
                    <a:gs pos="100000">
                      <a:schemeClr val="tx1"/>
                    </a:gs>
                  </a:gsLst>
                  <a:lin ang="5400000" scaled="0"/>
                </a:gradFill>
                <a:effectLst/>
                <a:cs typeface="Segoe UI" pitchFamily="34" charset="0"/>
              </a:defRPr>
            </a:lvl1pPr>
          </a:lstStyle>
          <a:p>
            <a:pPr marL="0" marR="0" lvl="0" indent="0" algn="r" defTabSz="913936" rtl="0" eaLnBrk="1" fontAlgn="auto" latinLnBrk="0" hangingPunct="1">
              <a:lnSpc>
                <a:spcPct val="90000"/>
              </a:lnSpc>
              <a:spcBef>
                <a:spcPct val="0"/>
              </a:spcBef>
              <a:spcAft>
                <a:spcPts val="0"/>
              </a:spcAft>
              <a:buClrTx/>
              <a:buSzTx/>
              <a:buFontTx/>
              <a:buNone/>
              <a:tabLst/>
              <a:defRPr/>
            </a:pPr>
            <a:r>
              <a:rPr kumimoji="0" lang="en-US" sz="1100" b="0" i="0" u="none" strike="noStrike" kern="1200" cap="none" spc="0" normalizeH="0" baseline="0" noProof="0">
                <a:ln w="3175">
                  <a:noFill/>
                </a:ln>
                <a:solidFill>
                  <a:srgbClr val="FFFFFF">
                    <a:lumMod val="50000"/>
                  </a:srgbClr>
                </a:solidFill>
                <a:effectLst/>
                <a:uLnTx/>
                <a:uFillTx/>
                <a:latin typeface="Segoe UI"/>
                <a:ea typeface="+mn-ea"/>
                <a:cs typeface="Segoe UI" pitchFamily="34" charset="0"/>
              </a:rPr>
              <a:t>Source: PWC CEO Survey</a:t>
            </a:r>
          </a:p>
        </p:txBody>
      </p:sp>
      <p:grpSp>
        <p:nvGrpSpPr>
          <p:cNvPr id="7" name="Group 6" descr="Technological advances&#10; 76% pie graph"/>
          <p:cNvGrpSpPr/>
          <p:nvPr/>
        </p:nvGrpSpPr>
        <p:grpSpPr>
          <a:xfrm>
            <a:off x="461161" y="2843225"/>
            <a:ext cx="2530976" cy="2609279"/>
            <a:chOff x="468773" y="3051965"/>
            <a:chExt cx="2582463" cy="2662353"/>
          </a:xfrm>
        </p:grpSpPr>
        <p:sp>
          <p:nvSpPr>
            <p:cNvPr id="38" name="TextBox 37"/>
            <p:cNvSpPr txBox="1"/>
            <p:nvPr/>
          </p:nvSpPr>
          <p:spPr>
            <a:xfrm>
              <a:off x="468773" y="5028519"/>
              <a:ext cx="2487167" cy="685799"/>
            </a:xfrm>
            <a:prstGeom prst="rect">
              <a:avLst/>
            </a:prstGeom>
            <a:noFill/>
          </p:spPr>
          <p:txBody>
            <a:bodyPr wrap="square" lIns="179234" tIns="44801" rIns="179234" bIns="44801" rtlCol="0" anchor="t">
              <a:noAutofit/>
            </a:bodyPr>
            <a:lstStyle/>
            <a:p>
              <a:pPr marL="0" marR="0" lvl="0" indent="0" algn="ctr" defTabSz="895963"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Technological advances</a:t>
              </a:r>
            </a:p>
          </p:txBody>
        </p:sp>
        <p:graphicFrame>
          <p:nvGraphicFramePr>
            <p:cNvPr id="43" name="Chart 42"/>
            <p:cNvGraphicFramePr/>
            <p:nvPr/>
          </p:nvGraphicFramePr>
          <p:xfrm>
            <a:off x="564067" y="3051965"/>
            <a:ext cx="2487169" cy="1726718"/>
          </p:xfrm>
          <a:graphic>
            <a:graphicData uri="http://schemas.openxmlformats.org/drawingml/2006/chart">
              <c:chart xmlns:c="http://schemas.openxmlformats.org/drawingml/2006/chart" xmlns:r="http://schemas.openxmlformats.org/officeDocument/2006/relationships" r:id="rId3"/>
            </a:graphicData>
          </a:graphic>
        </p:graphicFrame>
        <p:sp>
          <p:nvSpPr>
            <p:cNvPr id="44" name="TextBox 43"/>
            <p:cNvSpPr txBox="1"/>
            <p:nvPr/>
          </p:nvSpPr>
          <p:spPr>
            <a:xfrm>
              <a:off x="1412200" y="3693730"/>
              <a:ext cx="708220" cy="395686"/>
            </a:xfrm>
            <a:prstGeom prst="rect">
              <a:avLst/>
            </a:prstGeom>
            <a:noFill/>
          </p:spPr>
          <p:txBody>
            <a:bodyPr wrap="none" lIns="0" tIns="0" rIns="0" bIns="0" rtlCol="0">
              <a:spAutoFit/>
            </a:bodyPr>
            <a:lstStyle/>
            <a:p>
              <a:pPr marL="0" marR="0" lvl="0" indent="0" algn="ctr" defTabSz="914058"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76%</a:t>
              </a:r>
            </a:p>
          </p:txBody>
        </p:sp>
      </p:grpSp>
      <p:grpSp>
        <p:nvGrpSpPr>
          <p:cNvPr id="8" name="Group 7" descr="Demographic&#10;shifts&#10;69% pie graph"/>
          <p:cNvGrpSpPr/>
          <p:nvPr/>
        </p:nvGrpSpPr>
        <p:grpSpPr>
          <a:xfrm>
            <a:off x="3068218" y="3008295"/>
            <a:ext cx="2004933" cy="2551575"/>
            <a:chOff x="3128865" y="3220403"/>
            <a:chExt cx="2045717" cy="2603481"/>
          </a:xfrm>
        </p:grpSpPr>
        <p:sp>
          <p:nvSpPr>
            <p:cNvPr id="39" name="TextBox 38"/>
            <p:cNvSpPr txBox="1"/>
            <p:nvPr/>
          </p:nvSpPr>
          <p:spPr>
            <a:xfrm>
              <a:off x="3172623" y="5138083"/>
              <a:ext cx="2001959" cy="685801"/>
            </a:xfrm>
            <a:prstGeom prst="rect">
              <a:avLst/>
            </a:prstGeom>
            <a:noFill/>
          </p:spPr>
          <p:txBody>
            <a:bodyPr wrap="square" lIns="179234" tIns="44801" rIns="179234" bIns="44801" rtlCol="0" anchor="t">
              <a:noAutofit/>
            </a:bodyPr>
            <a:lstStyle/>
            <a:p>
              <a:pPr marL="0" marR="0" lvl="0" indent="0" algn="ctr" defTabSz="895963"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Demographic</a:t>
              </a:r>
              <a:b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b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shifts</a:t>
              </a:r>
            </a:p>
          </p:txBody>
        </p:sp>
        <p:graphicFrame>
          <p:nvGraphicFramePr>
            <p:cNvPr id="45" name="Chart 44"/>
            <p:cNvGraphicFramePr/>
            <p:nvPr/>
          </p:nvGraphicFramePr>
          <p:xfrm>
            <a:off x="3128865" y="3220403"/>
            <a:ext cx="2001959" cy="1389864"/>
          </p:xfrm>
          <a:graphic>
            <a:graphicData uri="http://schemas.openxmlformats.org/drawingml/2006/chart">
              <c:chart xmlns:c="http://schemas.openxmlformats.org/drawingml/2006/chart" xmlns:r="http://schemas.openxmlformats.org/officeDocument/2006/relationships" r:id="rId4"/>
            </a:graphicData>
          </a:graphic>
        </p:graphicFrame>
        <p:sp>
          <p:nvSpPr>
            <p:cNvPr id="46" name="TextBox 45"/>
            <p:cNvSpPr txBox="1"/>
            <p:nvPr/>
          </p:nvSpPr>
          <p:spPr>
            <a:xfrm>
              <a:off x="3866923" y="3788048"/>
              <a:ext cx="613355" cy="339161"/>
            </a:xfrm>
            <a:prstGeom prst="rect">
              <a:avLst/>
            </a:prstGeom>
            <a:noFill/>
          </p:spPr>
          <p:txBody>
            <a:bodyPr wrap="none" lIns="0" tIns="0" rIns="0" bIns="0" rtlCol="0">
              <a:spAutoFit/>
            </a:bodyPr>
            <a:lstStyle/>
            <a:p>
              <a:pPr marL="0" marR="0" lvl="0" indent="0" algn="ctr" defTabSz="914058"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737373"/>
                  </a:solidFill>
                  <a:effectLst/>
                  <a:uLnTx/>
                  <a:uFillTx/>
                  <a:latin typeface="Segoe UI Semibold"/>
                  <a:ea typeface="+mn-ea"/>
                  <a:cs typeface="Segoe UI" panose="020B0502040204020203" pitchFamily="34" charset="0"/>
                </a:rPr>
                <a:t>69%</a:t>
              </a:r>
            </a:p>
          </p:txBody>
        </p:sp>
      </p:grpSp>
      <p:grpSp>
        <p:nvGrpSpPr>
          <p:cNvPr id="9" name="Group 8" descr="Shift in global economic power&#10;&#10;58% pie graph"/>
          <p:cNvGrpSpPr/>
          <p:nvPr/>
        </p:nvGrpSpPr>
        <p:grpSpPr>
          <a:xfrm>
            <a:off x="5191825" y="3008295"/>
            <a:ext cx="2188605" cy="2551575"/>
            <a:chOff x="5295672" y="3220403"/>
            <a:chExt cx="2233126" cy="2603481"/>
          </a:xfrm>
        </p:grpSpPr>
        <p:sp>
          <p:nvSpPr>
            <p:cNvPr id="40" name="TextBox 39"/>
            <p:cNvSpPr txBox="1"/>
            <p:nvPr/>
          </p:nvSpPr>
          <p:spPr>
            <a:xfrm>
              <a:off x="5295672" y="5138083"/>
              <a:ext cx="2233126" cy="685801"/>
            </a:xfrm>
            <a:prstGeom prst="rect">
              <a:avLst/>
            </a:prstGeom>
            <a:noFill/>
          </p:spPr>
          <p:txBody>
            <a:bodyPr wrap="square" lIns="179234" tIns="44801" rIns="179234" bIns="44801" rtlCol="0" anchor="t">
              <a:noAutofit/>
            </a:bodyPr>
            <a:lstStyle/>
            <a:p>
              <a:pPr marL="0" marR="0" lvl="0" indent="0" algn="ctr" defTabSz="895963"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Shift in global economic power</a:t>
              </a:r>
            </a:p>
          </p:txBody>
        </p:sp>
        <p:graphicFrame>
          <p:nvGraphicFramePr>
            <p:cNvPr id="47" name="Chart 46"/>
            <p:cNvGraphicFramePr/>
            <p:nvPr/>
          </p:nvGraphicFramePr>
          <p:xfrm>
            <a:off x="5354486" y="3220403"/>
            <a:ext cx="2001959" cy="1389864"/>
          </p:xfrm>
          <a:graphic>
            <a:graphicData uri="http://schemas.openxmlformats.org/drawingml/2006/chart">
              <c:chart xmlns:c="http://schemas.openxmlformats.org/drawingml/2006/chart" xmlns:r="http://schemas.openxmlformats.org/officeDocument/2006/relationships" r:id="rId5"/>
            </a:graphicData>
          </a:graphic>
        </p:graphicFrame>
        <p:sp>
          <p:nvSpPr>
            <p:cNvPr id="48" name="TextBox 47"/>
            <p:cNvSpPr txBox="1"/>
            <p:nvPr/>
          </p:nvSpPr>
          <p:spPr>
            <a:xfrm>
              <a:off x="6105554" y="3788048"/>
              <a:ext cx="613355" cy="339161"/>
            </a:xfrm>
            <a:prstGeom prst="rect">
              <a:avLst/>
            </a:prstGeom>
            <a:noFill/>
          </p:spPr>
          <p:txBody>
            <a:bodyPr wrap="none" lIns="0" tIns="0" rIns="0" bIns="0" rtlCol="0">
              <a:spAutoFit/>
            </a:bodyPr>
            <a:lstStyle/>
            <a:p>
              <a:pPr marL="0" marR="0" lvl="0" indent="0" algn="ctr" defTabSz="914058"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737373"/>
                  </a:solidFill>
                  <a:effectLst/>
                  <a:uLnTx/>
                  <a:uFillTx/>
                  <a:latin typeface="Segoe UI Semibold"/>
                  <a:ea typeface="+mn-ea"/>
                  <a:cs typeface="Segoe UI" panose="020B0502040204020203" pitchFamily="34" charset="0"/>
                </a:rPr>
                <a:t>58%</a:t>
              </a:r>
            </a:p>
          </p:txBody>
        </p:sp>
      </p:grpSp>
      <p:grpSp>
        <p:nvGrpSpPr>
          <p:cNvPr id="10" name="Group 9" descr="Resource scarcity &#10;&amp; climate change&#10; 39% Pie graph"/>
          <p:cNvGrpSpPr/>
          <p:nvPr/>
        </p:nvGrpSpPr>
        <p:grpSpPr>
          <a:xfrm>
            <a:off x="7352425" y="3008295"/>
            <a:ext cx="2289826" cy="2551575"/>
            <a:chOff x="7500215" y="3220403"/>
            <a:chExt cx="2336406" cy="2603481"/>
          </a:xfrm>
        </p:grpSpPr>
        <p:sp>
          <p:nvSpPr>
            <p:cNvPr id="41" name="TextBox 40"/>
            <p:cNvSpPr txBox="1"/>
            <p:nvPr/>
          </p:nvSpPr>
          <p:spPr>
            <a:xfrm>
              <a:off x="7500215" y="5138083"/>
              <a:ext cx="2336406" cy="685801"/>
            </a:xfrm>
            <a:prstGeom prst="rect">
              <a:avLst/>
            </a:prstGeom>
            <a:noFill/>
          </p:spPr>
          <p:txBody>
            <a:bodyPr wrap="square" lIns="179234" tIns="44801" rIns="179234" bIns="44801" rtlCol="0" anchor="t">
              <a:noAutofit/>
            </a:bodyPr>
            <a:lstStyle/>
            <a:p>
              <a:pPr marL="0" marR="0" lvl="0" indent="0" algn="ctr" defTabSz="895963"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Resource scarcity </a:t>
              </a:r>
              <a:b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b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&amp; climate change</a:t>
              </a:r>
            </a:p>
          </p:txBody>
        </p:sp>
        <p:graphicFrame>
          <p:nvGraphicFramePr>
            <p:cNvPr id="51" name="Chart 50"/>
            <p:cNvGraphicFramePr/>
            <p:nvPr/>
          </p:nvGraphicFramePr>
          <p:xfrm>
            <a:off x="7622898" y="3220403"/>
            <a:ext cx="2001957" cy="1389864"/>
          </p:xfrm>
          <a:graphic>
            <a:graphicData uri="http://schemas.openxmlformats.org/drawingml/2006/chart">
              <c:chart xmlns:c="http://schemas.openxmlformats.org/drawingml/2006/chart" xmlns:r="http://schemas.openxmlformats.org/officeDocument/2006/relationships" r:id="rId6"/>
            </a:graphicData>
          </a:graphic>
        </p:graphicFrame>
        <p:sp>
          <p:nvSpPr>
            <p:cNvPr id="49" name="TextBox 48"/>
            <p:cNvSpPr txBox="1"/>
            <p:nvPr/>
          </p:nvSpPr>
          <p:spPr>
            <a:xfrm>
              <a:off x="8361744" y="3788048"/>
              <a:ext cx="613355" cy="339161"/>
            </a:xfrm>
            <a:prstGeom prst="rect">
              <a:avLst/>
            </a:prstGeom>
            <a:noFill/>
          </p:spPr>
          <p:txBody>
            <a:bodyPr wrap="none" lIns="0" tIns="0" rIns="0" bIns="0" rtlCol="0">
              <a:spAutoFit/>
            </a:bodyPr>
            <a:lstStyle/>
            <a:p>
              <a:pPr marL="0" marR="0" lvl="0" indent="0" algn="ctr" defTabSz="914058"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737373"/>
                  </a:solidFill>
                  <a:effectLst/>
                  <a:uLnTx/>
                  <a:uFillTx/>
                  <a:latin typeface="Segoe UI Semibold"/>
                  <a:ea typeface="+mn-ea"/>
                  <a:cs typeface="Segoe UI" panose="020B0502040204020203" pitchFamily="34" charset="0"/>
                </a:rPr>
                <a:t>39%</a:t>
              </a:r>
            </a:p>
          </p:txBody>
        </p:sp>
      </p:grpSp>
      <p:grpSp>
        <p:nvGrpSpPr>
          <p:cNvPr id="11" name="Group 10" descr="Urbanization&#10; 28% pie graph"/>
          <p:cNvGrpSpPr/>
          <p:nvPr/>
        </p:nvGrpSpPr>
        <p:grpSpPr>
          <a:xfrm>
            <a:off x="9673376" y="3008295"/>
            <a:ext cx="1966326" cy="2551575"/>
            <a:chOff x="9868386" y="3220403"/>
            <a:chExt cx="2006325" cy="2603481"/>
          </a:xfrm>
        </p:grpSpPr>
        <p:sp>
          <p:nvSpPr>
            <p:cNvPr id="42" name="TextBox 41"/>
            <p:cNvSpPr txBox="1"/>
            <p:nvPr/>
          </p:nvSpPr>
          <p:spPr>
            <a:xfrm>
              <a:off x="9868386" y="5138083"/>
              <a:ext cx="2001960" cy="685801"/>
            </a:xfrm>
            <a:prstGeom prst="rect">
              <a:avLst/>
            </a:prstGeom>
            <a:noFill/>
          </p:spPr>
          <p:txBody>
            <a:bodyPr wrap="square" lIns="179234" tIns="44801" rIns="179234" bIns="44801" rtlCol="0" anchor="t">
              <a:noAutofit/>
            </a:bodyPr>
            <a:lstStyle/>
            <a:p>
              <a:pPr marL="0" marR="0" lvl="0" indent="0" algn="ctr" defTabSz="895963"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Urbanization</a:t>
              </a:r>
            </a:p>
          </p:txBody>
        </p:sp>
        <p:graphicFrame>
          <p:nvGraphicFramePr>
            <p:cNvPr id="52" name="Chart 51"/>
            <p:cNvGraphicFramePr/>
            <p:nvPr/>
          </p:nvGraphicFramePr>
          <p:xfrm>
            <a:off x="9872752" y="3220403"/>
            <a:ext cx="2001959" cy="1389864"/>
          </p:xfrm>
          <a:graphic>
            <a:graphicData uri="http://schemas.openxmlformats.org/drawingml/2006/chart">
              <c:chart xmlns:c="http://schemas.openxmlformats.org/drawingml/2006/chart" xmlns:r="http://schemas.openxmlformats.org/officeDocument/2006/relationships" r:id="rId7"/>
            </a:graphicData>
          </a:graphic>
        </p:graphicFrame>
        <p:sp>
          <p:nvSpPr>
            <p:cNvPr id="50" name="TextBox 49"/>
            <p:cNvSpPr txBox="1"/>
            <p:nvPr/>
          </p:nvSpPr>
          <p:spPr>
            <a:xfrm>
              <a:off x="10597409" y="3788048"/>
              <a:ext cx="613355" cy="339161"/>
            </a:xfrm>
            <a:prstGeom prst="rect">
              <a:avLst/>
            </a:prstGeom>
            <a:noFill/>
          </p:spPr>
          <p:txBody>
            <a:bodyPr wrap="none" lIns="0" tIns="0" rIns="0" bIns="0" rtlCol="0">
              <a:spAutoFit/>
            </a:bodyPr>
            <a:lstStyle/>
            <a:p>
              <a:pPr marL="0" marR="0" lvl="0" indent="0" algn="ctr" defTabSz="914058"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737373"/>
                  </a:solidFill>
                  <a:effectLst/>
                  <a:uLnTx/>
                  <a:uFillTx/>
                  <a:latin typeface="Segoe UI Semibold"/>
                  <a:ea typeface="+mn-ea"/>
                  <a:cs typeface="Segoe UI" panose="020B0502040204020203" pitchFamily="34" charset="0"/>
                </a:rPr>
                <a:t>28%</a:t>
              </a:r>
            </a:p>
          </p:txBody>
        </p:sp>
      </p:grpSp>
      <p:grpSp>
        <p:nvGrpSpPr>
          <p:cNvPr id="5" name="Group 4" descr="Trends that will transform business over the next five years&#10;"/>
          <p:cNvGrpSpPr/>
          <p:nvPr/>
        </p:nvGrpSpPr>
        <p:grpSpPr>
          <a:xfrm>
            <a:off x="875565" y="2200191"/>
            <a:ext cx="10479710" cy="478713"/>
            <a:chOff x="657879" y="2311165"/>
            <a:chExt cx="11162099" cy="488451"/>
          </a:xfrm>
        </p:grpSpPr>
        <p:sp>
          <p:nvSpPr>
            <p:cNvPr id="37" name="Title 1"/>
            <p:cNvSpPr txBox="1">
              <a:spLocks/>
            </p:cNvSpPr>
            <p:nvPr/>
          </p:nvSpPr>
          <p:spPr>
            <a:xfrm>
              <a:off x="2004152" y="2311165"/>
              <a:ext cx="8428172" cy="381416"/>
            </a:xfrm>
            <a:prstGeom prst="rect">
              <a:avLst/>
            </a:prstGeom>
            <a:noFill/>
            <a:ln>
              <a:noFill/>
            </a:ln>
          </p:spPr>
          <p:txBody>
            <a:bodyPr vert="horz" wrap="square" lIns="143386" tIns="89617" rIns="143386" bIns="8961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3936"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2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Trends that will transform business </a:t>
              </a:r>
              <a:r>
                <a:rPr kumimoji="0" lang="en-US" sz="1800" b="0" i="0" u="none" strike="noStrike" kern="1200" cap="none" spc="20" normalizeH="0" baseline="0" noProof="0">
                  <a:ln w="3175">
                    <a:noFill/>
                  </a:ln>
                  <a:solidFill>
                    <a:srgbClr val="000000"/>
                  </a:solidFill>
                  <a:effectLst/>
                  <a:uLnTx/>
                  <a:uFillTx/>
                  <a:latin typeface="Segoe UI" panose="020B0502040204020203" pitchFamily="34" charset="0"/>
                  <a:ea typeface="+mn-ea"/>
                  <a:cs typeface="Segoe UI" pitchFamily="34" charset="0"/>
                </a:rPr>
                <a:t>over the next five years</a:t>
              </a:r>
              <a:endParaRPr kumimoji="0" lang="en-US" sz="1765" b="0" i="0" u="none" strike="noStrike" kern="1200" cap="none" spc="20" normalizeH="0" baseline="0" noProof="0">
                <a:ln w="3175">
                  <a:noFill/>
                </a:ln>
                <a:solidFill>
                  <a:srgbClr val="000000"/>
                </a:solidFill>
                <a:effectLst/>
                <a:uLnTx/>
                <a:uFillTx/>
                <a:latin typeface="Segoe UI" panose="020B0502040204020203" pitchFamily="34" charset="0"/>
                <a:ea typeface="+mn-ea"/>
                <a:cs typeface="Segoe UI" pitchFamily="34" charset="0"/>
              </a:endParaRPr>
            </a:p>
          </p:txBody>
        </p:sp>
        <p:sp>
          <p:nvSpPr>
            <p:cNvPr id="4" name="Freeform 3"/>
            <p:cNvSpPr/>
            <p:nvPr/>
          </p:nvSpPr>
          <p:spPr bwMode="auto">
            <a:xfrm>
              <a:off x="10292738" y="2493766"/>
              <a:ext cx="1527240" cy="305850"/>
            </a:xfrm>
            <a:custGeom>
              <a:avLst/>
              <a:gdLst>
                <a:gd name="connsiteX0" fmla="*/ 0 w 2245488"/>
                <a:gd name="connsiteY0" fmla="*/ 0 h 648183"/>
                <a:gd name="connsiteX1" fmla="*/ 2245488 w 2245488"/>
                <a:gd name="connsiteY1" fmla="*/ 0 h 648183"/>
                <a:gd name="connsiteX2" fmla="*/ 2245488 w 2245488"/>
                <a:gd name="connsiteY2" fmla="*/ 648183 h 648183"/>
              </a:gdLst>
              <a:ahLst/>
              <a:cxnLst>
                <a:cxn ang="0">
                  <a:pos x="connsiteX0" y="connsiteY0"/>
                </a:cxn>
                <a:cxn ang="0">
                  <a:pos x="connsiteX1" y="connsiteY1"/>
                </a:cxn>
                <a:cxn ang="0">
                  <a:pos x="connsiteX2" y="connsiteY2"/>
                </a:cxn>
              </a:cxnLst>
              <a:rect l="l" t="t" r="r" b="b"/>
              <a:pathLst>
                <a:path w="2245488" h="648183">
                  <a:moveTo>
                    <a:pt x="0" y="0"/>
                  </a:moveTo>
                  <a:lnTo>
                    <a:pt x="2245488" y="0"/>
                  </a:lnTo>
                  <a:lnTo>
                    <a:pt x="2245488" y="648183"/>
                  </a:lnTo>
                </a:path>
              </a:pathLst>
            </a:cu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5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 name="Freeform 28"/>
            <p:cNvSpPr/>
            <p:nvPr/>
          </p:nvSpPr>
          <p:spPr bwMode="auto">
            <a:xfrm flipH="1">
              <a:off x="657879" y="2493766"/>
              <a:ext cx="1527240" cy="305850"/>
            </a:xfrm>
            <a:custGeom>
              <a:avLst/>
              <a:gdLst>
                <a:gd name="connsiteX0" fmla="*/ 0 w 2245488"/>
                <a:gd name="connsiteY0" fmla="*/ 0 h 648183"/>
                <a:gd name="connsiteX1" fmla="*/ 2245488 w 2245488"/>
                <a:gd name="connsiteY1" fmla="*/ 0 h 648183"/>
                <a:gd name="connsiteX2" fmla="*/ 2245488 w 2245488"/>
                <a:gd name="connsiteY2" fmla="*/ 648183 h 648183"/>
              </a:gdLst>
              <a:ahLst/>
              <a:cxnLst>
                <a:cxn ang="0">
                  <a:pos x="connsiteX0" y="connsiteY0"/>
                </a:cxn>
                <a:cxn ang="0">
                  <a:pos x="connsiteX1" y="connsiteY1"/>
                </a:cxn>
                <a:cxn ang="0">
                  <a:pos x="connsiteX2" y="connsiteY2"/>
                </a:cxn>
              </a:cxnLst>
              <a:rect l="l" t="t" r="r" b="b"/>
              <a:pathLst>
                <a:path w="2245488" h="648183">
                  <a:moveTo>
                    <a:pt x="0" y="0"/>
                  </a:moveTo>
                  <a:lnTo>
                    <a:pt x="2245488" y="0"/>
                  </a:lnTo>
                  <a:lnTo>
                    <a:pt x="2245488" y="648183"/>
                  </a:lnTo>
                </a:path>
              </a:pathLst>
            </a:cu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5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250531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0" presetClass="entr" presetSubtype="0" fill="hold" nodeType="withEffect">
                                  <p:stCondLst>
                                    <p:cond delay="8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42" presetClass="path" presetSubtype="0" decel="100000" fill="hold" nodeType="withEffect">
                                  <p:stCondLst>
                                    <p:cond delay="500"/>
                                  </p:stCondLst>
                                  <p:childTnLst>
                                    <p:animMotion origin="layout" path="M 3.64565E-6 -4.72991E-6 L 3.64565E-6 0.25012 " pathEditMode="relative" rAng="0" ptsTypes="AA">
                                      <p:cBhvr>
                                        <p:cTn id="12" dur="750" spd="-100000" fill="hold"/>
                                        <p:tgtEl>
                                          <p:spTgt spid="7"/>
                                        </p:tgtEl>
                                        <p:attrNameLst>
                                          <p:attrName>ppt_x</p:attrName>
                                          <p:attrName>ppt_y</p:attrName>
                                        </p:attrNameLst>
                                      </p:cBhvr>
                                      <p:rCtr x="0" y="12506"/>
                                    </p:animMotion>
                                  </p:childTnLst>
                                </p:cTn>
                              </p:par>
                              <p:par>
                                <p:cTn id="13" presetID="10" presetClass="entr" presetSubtype="0" fill="hold" nodeType="withEffect">
                                  <p:stCondLst>
                                    <p:cond delay="9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42" presetClass="path" presetSubtype="0" decel="100000" fill="hold" nodeType="withEffect">
                                  <p:stCondLst>
                                    <p:cond delay="600"/>
                                  </p:stCondLst>
                                  <p:childTnLst>
                                    <p:animMotion origin="layout" path="M 3.64565E-6 -4.72991E-6 L 3.64565E-6 0.25012 " pathEditMode="relative" rAng="0" ptsTypes="AA">
                                      <p:cBhvr>
                                        <p:cTn id="17" dur="750" spd="-100000" fill="hold"/>
                                        <p:tgtEl>
                                          <p:spTgt spid="8"/>
                                        </p:tgtEl>
                                        <p:attrNameLst>
                                          <p:attrName>ppt_x</p:attrName>
                                          <p:attrName>ppt_y</p:attrName>
                                        </p:attrNameLst>
                                      </p:cBhvr>
                                      <p:rCtr x="0" y="12506"/>
                                    </p:animMotion>
                                  </p:childTnLst>
                                </p:cTn>
                              </p:par>
                              <p:par>
                                <p:cTn id="18" presetID="10" presetClass="entr" presetSubtype="0" fill="hold" nodeType="withEffect">
                                  <p:stCondLst>
                                    <p:cond delay="10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42" presetClass="path" presetSubtype="0" decel="100000" fill="hold" nodeType="withEffect">
                                  <p:stCondLst>
                                    <p:cond delay="700"/>
                                  </p:stCondLst>
                                  <p:childTnLst>
                                    <p:animMotion origin="layout" path="M 3.64565E-6 -4.72991E-6 L 3.64565E-6 0.25012 " pathEditMode="relative" rAng="0" ptsTypes="AA">
                                      <p:cBhvr>
                                        <p:cTn id="22" dur="750" spd="-100000" fill="hold"/>
                                        <p:tgtEl>
                                          <p:spTgt spid="9"/>
                                        </p:tgtEl>
                                        <p:attrNameLst>
                                          <p:attrName>ppt_x</p:attrName>
                                          <p:attrName>ppt_y</p:attrName>
                                        </p:attrNameLst>
                                      </p:cBhvr>
                                      <p:rCtr x="0" y="12506"/>
                                    </p:animMotion>
                                  </p:childTnLst>
                                </p:cTn>
                              </p:par>
                              <p:par>
                                <p:cTn id="23" presetID="10" presetClass="entr" presetSubtype="0" fill="hold" nodeType="withEffect">
                                  <p:stCondLst>
                                    <p:cond delay="11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42" presetClass="path" presetSubtype="0" decel="100000" fill="hold" nodeType="withEffect">
                                  <p:stCondLst>
                                    <p:cond delay="800"/>
                                  </p:stCondLst>
                                  <p:childTnLst>
                                    <p:animMotion origin="layout" path="M 3.64565E-6 -4.72991E-6 L 3.64565E-6 0.25012 " pathEditMode="relative" rAng="0" ptsTypes="AA">
                                      <p:cBhvr>
                                        <p:cTn id="27" dur="750" spd="-100000" fill="hold"/>
                                        <p:tgtEl>
                                          <p:spTgt spid="10"/>
                                        </p:tgtEl>
                                        <p:attrNameLst>
                                          <p:attrName>ppt_x</p:attrName>
                                          <p:attrName>ppt_y</p:attrName>
                                        </p:attrNameLst>
                                      </p:cBhvr>
                                      <p:rCtr x="0" y="12506"/>
                                    </p:animMotion>
                                  </p:childTnLst>
                                </p:cTn>
                              </p:par>
                              <p:par>
                                <p:cTn id="28" presetID="10" presetClass="entr" presetSubtype="0" fill="hold" nodeType="withEffect">
                                  <p:stCondLst>
                                    <p:cond delay="12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42" presetClass="path" presetSubtype="0" decel="100000" fill="hold" nodeType="withEffect">
                                  <p:stCondLst>
                                    <p:cond delay="900"/>
                                  </p:stCondLst>
                                  <p:childTnLst>
                                    <p:animMotion origin="layout" path="M 3.64565E-6 -4.72991E-6 L 3.64565E-6 0.25012 " pathEditMode="relative" rAng="0" ptsTypes="AA">
                                      <p:cBhvr>
                                        <p:cTn id="32"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8713F5D-E627-4163-AB48-45E352BEF654}"/>
              </a:ext>
              <a:ext uri="{C183D7F6-B498-43B3-948B-1728B52AA6E4}">
                <adec:decorative xmlns:adec="http://schemas.microsoft.com/office/drawing/2017/decorative" val="1"/>
              </a:ext>
            </a:extLst>
          </p:cNvPr>
          <p:cNvSpPr/>
          <p:nvPr/>
        </p:nvSpPr>
        <p:spPr>
          <a:xfrm>
            <a:off x="0" y="4428789"/>
            <a:ext cx="12192000" cy="2429212"/>
          </a:xfrm>
          <a:prstGeom prst="rect">
            <a:avLst/>
          </a:prstGeom>
          <a:solidFill>
            <a:schemeClr val="accent2"/>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 name="Title 2">
            <a:extLst>
              <a:ext uri="{FF2B5EF4-FFF2-40B4-BE49-F238E27FC236}">
                <a16:creationId xmlns:a16="http://schemas.microsoft.com/office/drawing/2014/main" id="{DE21D18C-C9C0-41B5-9E08-24C8632B6A2A}"/>
              </a:ext>
            </a:extLst>
          </p:cNvPr>
          <p:cNvSpPr>
            <a:spLocks noGrp="1"/>
          </p:cNvSpPr>
          <p:nvPr>
            <p:ph type="title"/>
          </p:nvPr>
        </p:nvSpPr>
        <p:spPr/>
        <p:txBody>
          <a:bodyPr/>
          <a:lstStyle/>
          <a:p>
            <a:r>
              <a:rPr lang="en-US"/>
              <a:t>A modernization strategy drives innovation + growth</a:t>
            </a:r>
            <a:endParaRPr lang="en-AU"/>
          </a:p>
        </p:txBody>
      </p:sp>
      <p:sp>
        <p:nvSpPr>
          <p:cNvPr id="7" name="TextBox 6">
            <a:extLst>
              <a:ext uri="{FF2B5EF4-FFF2-40B4-BE49-F238E27FC236}">
                <a16:creationId xmlns:a16="http://schemas.microsoft.com/office/drawing/2014/main" id="{108214D6-FAFB-47DE-9986-46F1AFC010D8}"/>
              </a:ext>
            </a:extLst>
          </p:cNvPr>
          <p:cNvSpPr txBox="1"/>
          <p:nvPr/>
        </p:nvSpPr>
        <p:spPr>
          <a:xfrm>
            <a:off x="592974" y="6284319"/>
            <a:ext cx="589744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30000" noProof="0">
                <a:ln>
                  <a:noFill/>
                </a:ln>
                <a:solidFill>
                  <a:srgbClr val="FFFFFF"/>
                </a:solidFill>
                <a:effectLst/>
                <a:uLnTx/>
                <a:uFillTx/>
                <a:latin typeface="Segoe UI"/>
                <a:ea typeface="+mn-ea"/>
                <a:cs typeface="+mn-cs"/>
              </a:rPr>
              <a:t>1</a:t>
            </a:r>
            <a:r>
              <a:rPr kumimoji="0" lang="en-AU" sz="1000" b="0" i="0" u="none" strike="noStrike" kern="1200" cap="none" spc="0" normalizeH="0" baseline="0" noProof="0">
                <a:ln>
                  <a:noFill/>
                </a:ln>
                <a:solidFill>
                  <a:srgbClr val="FFFFFF"/>
                </a:solidFill>
                <a:effectLst/>
                <a:uLnTx/>
                <a:uFillTx/>
                <a:latin typeface="Segoe UI"/>
                <a:ea typeface="+mn-ea"/>
                <a:cs typeface="+mn-cs"/>
              </a:rPr>
              <a:t>The Total Economic Impact™ Of Microsoft Azure Platform-As-A Service, Forrester Consulting, June 2016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rgbClr val="FFFFFF"/>
                </a:solidFill>
                <a:effectLst/>
                <a:uLnTx/>
                <a:uFillTx/>
                <a:latin typeface="Segoe UI"/>
                <a:ea typeface="Tahoma" pitchFamily="34" charset="0"/>
                <a:cs typeface="Segoe UI Semibold" panose="020B0702040204020203" pitchFamily="34" charset="0"/>
                <a:sym typeface="Segoe UI" panose="020B0502040204020203" pitchFamily="34" charset="0"/>
              </a:rPr>
              <a:t>3</a:t>
            </a:r>
            <a:r>
              <a:rPr kumimoji="0" lang="en-US" sz="1000" b="0" i="0" u="none" strike="noStrike" kern="1200" cap="none" spc="0" normalizeH="0" baseline="0" noProof="0">
                <a:ln>
                  <a:noFill/>
                </a:ln>
                <a:solidFill>
                  <a:srgbClr val="FFFFFF"/>
                </a:solidFill>
                <a:effectLst/>
                <a:uLnTx/>
                <a:uFillTx/>
                <a:latin typeface="Segoe UI"/>
                <a:ea typeface="Tahoma" pitchFamily="34" charset="0"/>
                <a:cs typeface="Segoe UI Semibold" panose="020B0702040204020203" pitchFamily="34" charset="0"/>
                <a:sym typeface="Segoe UI" panose="020B0502040204020203" pitchFamily="34" charset="0"/>
              </a:rPr>
              <a:t>Source: </a:t>
            </a:r>
            <a:r>
              <a:rPr kumimoji="0" lang="en-US" sz="1000" b="0" i="0" u="none" strike="noStrike" kern="1200" cap="none" spc="0" normalizeH="0" baseline="0" noProof="0">
                <a:ln>
                  <a:noFill/>
                </a:ln>
                <a:solidFill>
                  <a:srgbClr val="FFFFFF"/>
                </a:solidFill>
                <a:effectLst/>
                <a:uLnTx/>
                <a:uFillTx/>
                <a:latin typeface="Segoe UI"/>
                <a:ea typeface="Tahoma" pitchFamily="34" charset="0"/>
                <a:cs typeface="Segoe UI" panose="020B0502040204020203" pitchFamily="34" charset="0"/>
                <a:sym typeface="Segoe UI" panose="020B0502040204020203" pitchFamily="34" charset="0"/>
              </a:rPr>
              <a:t>Keystone Strategy interviews Oct 2015 - Mar 2016</a:t>
            </a:r>
          </a:p>
        </p:txBody>
      </p:sp>
      <p:grpSp>
        <p:nvGrpSpPr>
          <p:cNvPr id="2" name="Group 1" descr="80% Administration">
            <a:extLst>
              <a:ext uri="{FF2B5EF4-FFF2-40B4-BE49-F238E27FC236}">
                <a16:creationId xmlns:a16="http://schemas.microsoft.com/office/drawing/2014/main" id="{D6074287-002A-4689-ADC8-715A61581330}"/>
              </a:ext>
            </a:extLst>
          </p:cNvPr>
          <p:cNvGrpSpPr/>
          <p:nvPr/>
        </p:nvGrpSpPr>
        <p:grpSpPr>
          <a:xfrm>
            <a:off x="1233655" y="1331835"/>
            <a:ext cx="2278087" cy="1121296"/>
            <a:chOff x="1087044" y="1331835"/>
            <a:chExt cx="2278087" cy="1121296"/>
          </a:xfrm>
        </p:grpSpPr>
        <p:sp>
          <p:nvSpPr>
            <p:cNvPr id="8" name="Arrow: Down 7">
              <a:extLst>
                <a:ext uri="{FF2B5EF4-FFF2-40B4-BE49-F238E27FC236}">
                  <a16:creationId xmlns:a16="http://schemas.microsoft.com/office/drawing/2014/main" id="{DA1D20FC-28C4-447B-AD6C-B578A42320F1}"/>
                </a:ext>
              </a:extLst>
            </p:cNvPr>
            <p:cNvSpPr/>
            <p:nvPr/>
          </p:nvSpPr>
          <p:spPr bwMode="auto">
            <a:xfrm>
              <a:off x="1087044" y="1462202"/>
              <a:ext cx="541446" cy="860562"/>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C5FCBCBF-8E6B-4160-BCAB-C938BCCE39DF}"/>
                </a:ext>
              </a:extLst>
            </p:cNvPr>
            <p:cNvGrpSpPr/>
            <p:nvPr/>
          </p:nvGrpSpPr>
          <p:grpSpPr>
            <a:xfrm>
              <a:off x="1496991" y="1331835"/>
              <a:ext cx="1868140" cy="1121296"/>
              <a:chOff x="1496991" y="1331835"/>
              <a:chExt cx="1868140" cy="1121296"/>
            </a:xfrm>
          </p:grpSpPr>
          <p:sp>
            <p:nvSpPr>
              <p:cNvPr id="9" name="TextBox 8" descr="80% administration">
                <a:extLst>
                  <a:ext uri="{FF2B5EF4-FFF2-40B4-BE49-F238E27FC236}">
                    <a16:creationId xmlns:a16="http://schemas.microsoft.com/office/drawing/2014/main" id="{354255EC-EDD2-4DFE-843D-D982AB087278}"/>
                  </a:ext>
                </a:extLst>
              </p:cNvPr>
              <p:cNvSpPr txBox="1"/>
              <p:nvPr/>
            </p:nvSpPr>
            <p:spPr>
              <a:xfrm>
                <a:off x="1496991" y="1331835"/>
                <a:ext cx="1868140"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4800" b="0" i="0" u="none" strike="noStrike" kern="1200" cap="none" spc="0" normalizeH="0" baseline="0" noProof="0">
                    <a:ln>
                      <a:noFill/>
                    </a:ln>
                    <a:solidFill>
                      <a:srgbClr val="0078D4"/>
                    </a:solidFill>
                    <a:effectLst/>
                    <a:uLnTx/>
                    <a:uFillTx/>
                    <a:latin typeface="Segoe UI Semibold"/>
                    <a:ea typeface="Segoe UI Black" panose="020B0A02040204020203" pitchFamily="34" charset="0"/>
                    <a:cs typeface="+mn-cs"/>
                  </a:rPr>
                  <a:t>80%</a:t>
                </a:r>
              </a:p>
            </p:txBody>
          </p:sp>
          <p:sp>
            <p:nvSpPr>
              <p:cNvPr id="10" name="TextBox 9">
                <a:extLst>
                  <a:ext uri="{FF2B5EF4-FFF2-40B4-BE49-F238E27FC236}">
                    <a16:creationId xmlns:a16="http://schemas.microsoft.com/office/drawing/2014/main" id="{29A3E64C-F358-4B87-BAE8-A97A74B07415}"/>
                  </a:ext>
                </a:extLst>
              </p:cNvPr>
              <p:cNvSpPr txBox="1"/>
              <p:nvPr/>
            </p:nvSpPr>
            <p:spPr>
              <a:xfrm>
                <a:off x="1526064" y="1936066"/>
                <a:ext cx="1751120"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a:ln>
                      <a:noFill/>
                    </a:ln>
                    <a:solidFill>
                      <a:srgbClr val="000000"/>
                    </a:solidFill>
                    <a:effectLst/>
                    <a:uLnTx/>
                    <a:uFillTx/>
                    <a:latin typeface="Segoe UI Semibold"/>
                    <a:ea typeface="+mn-ea"/>
                    <a:cs typeface="+mn-cs"/>
                  </a:rPr>
                  <a:t>Administration</a:t>
                </a:r>
              </a:p>
            </p:txBody>
          </p:sp>
        </p:grpSp>
      </p:grpSp>
      <p:sp>
        <p:nvSpPr>
          <p:cNvPr id="11" name="TextBox 10">
            <a:extLst>
              <a:ext uri="{FF2B5EF4-FFF2-40B4-BE49-F238E27FC236}">
                <a16:creationId xmlns:a16="http://schemas.microsoft.com/office/drawing/2014/main" id="{6106929C-F332-4B11-9866-60C3E4212BBB}"/>
              </a:ext>
            </a:extLst>
          </p:cNvPr>
          <p:cNvSpPr txBox="1"/>
          <p:nvPr/>
        </p:nvSpPr>
        <p:spPr>
          <a:xfrm>
            <a:off x="805123" y="2765217"/>
            <a:ext cx="3135151" cy="111722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
                <a:ea typeface="+mn-ea"/>
                <a:cs typeface="+mn-cs"/>
              </a:rPr>
              <a:t>Remove patching, network</a:t>
            </a:r>
            <a:br>
              <a:rPr kumimoji="0" lang="en-AU" sz="1800" b="0" i="0" u="none" strike="noStrike" kern="1200" cap="none" spc="0" normalizeH="0" baseline="0" noProof="0">
                <a:ln>
                  <a:noFill/>
                </a:ln>
                <a:solidFill>
                  <a:srgbClr val="000000"/>
                </a:solidFill>
                <a:effectLst/>
                <a:uLnTx/>
                <a:uFillTx/>
                <a:latin typeface="Segoe UI "/>
                <a:ea typeface="+mn-ea"/>
                <a:cs typeface="+mn-cs"/>
              </a:rPr>
            </a:br>
            <a:r>
              <a:rPr kumimoji="0" lang="en-AU" sz="1800" b="0" i="0" u="none" strike="noStrike" kern="1200" cap="none" spc="0" normalizeH="0" baseline="0" noProof="0">
                <a:ln>
                  <a:noFill/>
                </a:ln>
                <a:solidFill>
                  <a:srgbClr val="000000"/>
                </a:solidFill>
                <a:effectLst/>
                <a:uLnTx/>
                <a:uFillTx/>
                <a:latin typeface="Segoe UI "/>
                <a:ea typeface="+mn-ea"/>
                <a:cs typeface="+mn-cs"/>
              </a:rPr>
              <a:t>setup, firewall configuration</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
                <a:ea typeface="+mn-ea"/>
                <a:cs typeface="+mn-cs"/>
              </a:rPr>
              <a:t>Enable application innovation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400" b="0" i="1" u="none" strike="noStrike" kern="1200" cap="none" spc="0" normalizeH="0" baseline="0" noProof="0">
                <a:ln>
                  <a:noFill/>
                </a:ln>
                <a:solidFill>
                  <a:srgbClr val="000000"/>
                </a:solidFill>
                <a:effectLst/>
                <a:uLnTx/>
                <a:uFillTx/>
                <a:latin typeface="Segoe UI"/>
                <a:ea typeface="+mn-ea"/>
                <a:cs typeface="+mn-cs"/>
              </a:rPr>
              <a:t>—</a:t>
            </a:r>
            <a:r>
              <a:rPr kumimoji="0" lang="en-AU" sz="1400" b="0" i="0" u="none" strike="noStrike" kern="1200" cap="none" spc="0" normalizeH="0" baseline="0" noProof="0">
                <a:ln>
                  <a:noFill/>
                </a:ln>
                <a:solidFill>
                  <a:srgbClr val="000000"/>
                </a:solidFill>
                <a:effectLst/>
                <a:uLnTx/>
                <a:uFillTx/>
                <a:latin typeface="Segoe UI"/>
                <a:ea typeface="+mn-ea"/>
                <a:cs typeface="+mn-cs"/>
              </a:rPr>
              <a:t>Forrester TEI of Azure</a:t>
            </a:r>
            <a:r>
              <a:rPr kumimoji="0" lang="en-AU" sz="1400" b="0" i="0" u="none" strike="noStrike" kern="1200" cap="none" spc="0" normalizeH="0" baseline="30000" noProof="0">
                <a:ln>
                  <a:noFill/>
                </a:ln>
                <a:solidFill>
                  <a:srgbClr val="000000"/>
                </a:solidFill>
                <a:effectLst/>
                <a:uLnTx/>
                <a:uFillTx/>
                <a:latin typeface="Segoe UI"/>
                <a:ea typeface="+mn-ea"/>
                <a:cs typeface="+mn-cs"/>
              </a:rPr>
              <a:t>1</a:t>
            </a:r>
          </a:p>
        </p:txBody>
      </p:sp>
      <p:sp>
        <p:nvSpPr>
          <p:cNvPr id="23" name="TextBox 22">
            <a:extLst>
              <a:ext uri="{FF2B5EF4-FFF2-40B4-BE49-F238E27FC236}">
                <a16:creationId xmlns:a16="http://schemas.microsoft.com/office/drawing/2014/main" id="{6BA18B7F-13CC-4867-9673-0AE4BCE84D94}"/>
              </a:ext>
            </a:extLst>
          </p:cNvPr>
          <p:cNvSpPr txBox="1"/>
          <p:nvPr/>
        </p:nvSpPr>
        <p:spPr>
          <a:xfrm>
            <a:off x="8470859" y="2759523"/>
            <a:ext cx="3486648" cy="136652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
                <a:ea typeface="+mn-ea"/>
                <a:cs typeface="+mn-cs"/>
              </a:rPr>
              <a:t>With cloud, we collect data we couldn’t before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
                <a:ea typeface="+mn-ea"/>
                <a:cs typeface="+mn-cs"/>
              </a:rPr>
              <a:t>Make personal connections that standout in sea of information</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400" b="0" i="1" u="none" strike="noStrike" kern="1200" cap="none" spc="0" normalizeH="0" baseline="0" noProof="0">
                <a:ln>
                  <a:noFill/>
                </a:ln>
                <a:solidFill>
                  <a:srgbClr val="000000"/>
                </a:solidFill>
                <a:effectLst/>
                <a:uLnTx/>
                <a:uFillTx/>
                <a:latin typeface="Segoe UI"/>
                <a:ea typeface="+mn-ea"/>
                <a:cs typeface="+mn-cs"/>
              </a:rPr>
              <a:t>—</a:t>
            </a:r>
            <a:r>
              <a:rPr kumimoji="0" lang="en-AU" sz="1400" b="0" i="0" u="none" strike="noStrike" kern="1200" cap="none" spc="0" normalizeH="0" baseline="0" noProof="0">
                <a:ln>
                  <a:noFill/>
                </a:ln>
                <a:solidFill>
                  <a:srgbClr val="000000"/>
                </a:solidFill>
                <a:effectLst/>
                <a:uLnTx/>
                <a:uFillTx/>
                <a:latin typeface="Segoe UI"/>
                <a:ea typeface="+mn-ea"/>
                <a:cs typeface="+mn-cs"/>
              </a:rPr>
              <a:t>Anheuser-Busch InBev</a:t>
            </a:r>
          </a:p>
        </p:txBody>
      </p:sp>
      <p:grpSp>
        <p:nvGrpSpPr>
          <p:cNvPr id="13" name="Group 12" descr="website running in minutes">
            <a:extLst>
              <a:ext uri="{FF2B5EF4-FFF2-40B4-BE49-F238E27FC236}">
                <a16:creationId xmlns:a16="http://schemas.microsoft.com/office/drawing/2014/main" id="{18C6512A-4EF6-4AF0-BAC1-AC551DD90509}"/>
              </a:ext>
            </a:extLst>
          </p:cNvPr>
          <p:cNvGrpSpPr/>
          <p:nvPr/>
        </p:nvGrpSpPr>
        <p:grpSpPr>
          <a:xfrm>
            <a:off x="4783003" y="1511412"/>
            <a:ext cx="3060051" cy="866235"/>
            <a:chOff x="4359773" y="1511412"/>
            <a:chExt cx="3060051" cy="866235"/>
          </a:xfrm>
        </p:grpSpPr>
        <p:sp>
          <p:nvSpPr>
            <p:cNvPr id="25" name="speedometer_2" descr="spedometer">
              <a:extLst>
                <a:ext uri="{FF2B5EF4-FFF2-40B4-BE49-F238E27FC236}">
                  <a16:creationId xmlns:a16="http://schemas.microsoft.com/office/drawing/2014/main" id="{7F5DACFD-FF6E-4ED1-91CE-63B0688A2C6C}"/>
                </a:ext>
              </a:extLst>
            </p:cNvPr>
            <p:cNvSpPr>
              <a:spLocks noChangeAspect="1" noEditPoints="1"/>
            </p:cNvSpPr>
            <p:nvPr/>
          </p:nvSpPr>
          <p:spPr bwMode="auto">
            <a:xfrm>
              <a:off x="4359773" y="1514523"/>
              <a:ext cx="741610" cy="74161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381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6B3796ED-36A0-4C2C-B8A0-D0CB0BF87C56}"/>
                </a:ext>
              </a:extLst>
            </p:cNvPr>
            <p:cNvSpPr txBox="1"/>
            <p:nvPr/>
          </p:nvSpPr>
          <p:spPr>
            <a:xfrm>
              <a:off x="5243828" y="1511412"/>
              <a:ext cx="2175996" cy="2215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a:ln>
                    <a:noFill/>
                  </a:ln>
                  <a:solidFill>
                    <a:srgbClr val="000000"/>
                  </a:solidFill>
                  <a:effectLst/>
                  <a:uLnTx/>
                  <a:uFillTx/>
                  <a:latin typeface="Segoe UI Semibold"/>
                  <a:ea typeface="+mn-ea"/>
                  <a:cs typeface="+mn-cs"/>
                </a:rPr>
                <a:t>Websites running in </a:t>
              </a:r>
            </a:p>
          </p:txBody>
        </p:sp>
        <p:sp>
          <p:nvSpPr>
            <p:cNvPr id="17" name="Rectangle 16">
              <a:extLst>
                <a:ext uri="{FF2B5EF4-FFF2-40B4-BE49-F238E27FC236}">
                  <a16:creationId xmlns:a16="http://schemas.microsoft.com/office/drawing/2014/main" id="{4B624865-4A63-4AEC-BEF5-448F5819C696}"/>
                </a:ext>
              </a:extLst>
            </p:cNvPr>
            <p:cNvSpPr/>
            <p:nvPr/>
          </p:nvSpPr>
          <p:spPr>
            <a:xfrm>
              <a:off x="5243827" y="1675916"/>
              <a:ext cx="2140842" cy="701731"/>
            </a:xfrm>
            <a:prstGeom prst="rect">
              <a:avLst/>
            </a:prstGeom>
          </p:spPr>
          <p:txBody>
            <a:bodyPr wrap="none" lIns="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4400" b="0" i="0" u="none" strike="noStrike" kern="1200" cap="none" spc="0" normalizeH="0" baseline="0" noProof="0">
                  <a:ln>
                    <a:noFill/>
                  </a:ln>
                  <a:solidFill>
                    <a:srgbClr val="0078D4"/>
                  </a:solidFill>
                  <a:effectLst/>
                  <a:uLnTx/>
                  <a:uFillTx/>
                  <a:latin typeface="Segoe UI Semibold"/>
                  <a:ea typeface="Segoe UI Black" panose="020B0A02040204020203" pitchFamily="34" charset="0"/>
                  <a:cs typeface="+mn-cs"/>
                </a:rPr>
                <a:t>minutes</a:t>
              </a:r>
            </a:p>
          </p:txBody>
        </p:sp>
      </p:grpSp>
      <p:sp>
        <p:nvSpPr>
          <p:cNvPr id="29" name="TextBox 28">
            <a:extLst>
              <a:ext uri="{FF2B5EF4-FFF2-40B4-BE49-F238E27FC236}">
                <a16:creationId xmlns:a16="http://schemas.microsoft.com/office/drawing/2014/main" id="{F6E2BDAC-F3F4-4D74-9A30-5CBF6687D977}"/>
              </a:ext>
            </a:extLst>
          </p:cNvPr>
          <p:cNvSpPr txBox="1"/>
          <p:nvPr/>
        </p:nvSpPr>
        <p:spPr>
          <a:xfrm>
            <a:off x="4335816" y="2764162"/>
            <a:ext cx="3954425" cy="901785"/>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
                <a:ea typeface="+mn-ea"/>
                <a:cs typeface="+mn-cs"/>
              </a:rPr>
              <a:t>Remove the need to wait for servers</a:t>
            </a:r>
            <a:r>
              <a:rPr kumimoji="0" lang="en-AU" sz="1800" b="0" i="0" u="none" strike="noStrike" kern="1200" cap="none" spc="0" normalizeH="0" baseline="30000" noProof="0">
                <a:ln>
                  <a:noFill/>
                </a:ln>
                <a:solidFill>
                  <a:srgbClr val="000000"/>
                </a:solidFill>
                <a:effectLst/>
                <a:uLnTx/>
                <a:uFillTx/>
                <a:latin typeface="Segoe UI "/>
                <a:ea typeface="+mn-ea"/>
                <a:cs typeface="+mn-cs"/>
              </a:rPr>
              <a:t>2</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
                <a:ea typeface="+mn-ea"/>
                <a:cs typeface="+mn-cs"/>
              </a:rPr>
              <a:t>Improve app delivery time by 50%</a:t>
            </a:r>
            <a:r>
              <a:rPr kumimoji="0" lang="en-AU" sz="1800" b="0" i="0" u="none" strike="noStrike" kern="1200" cap="none" spc="0" normalizeH="0" baseline="30000" noProof="0">
                <a:ln>
                  <a:noFill/>
                </a:ln>
                <a:solidFill>
                  <a:srgbClr val="000000"/>
                </a:solidFill>
                <a:effectLst/>
                <a:uLnTx/>
                <a:uFillTx/>
                <a:latin typeface="Segoe UI "/>
                <a:ea typeface="+mn-ea"/>
                <a:cs typeface="+mn-cs"/>
              </a:rPr>
              <a:t>1</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AU" sz="1800" b="0" i="0" u="none" strike="noStrike" kern="1200" cap="none" spc="0" normalizeH="0" baseline="0" noProof="0">
              <a:ln>
                <a:noFill/>
              </a:ln>
              <a:solidFill>
                <a:srgbClr val="000000"/>
              </a:solidFill>
              <a:effectLst/>
              <a:uLnTx/>
              <a:uFillTx/>
              <a:latin typeface="Segoe UI "/>
              <a:ea typeface="+mn-ea"/>
              <a:cs typeface="+mn-cs"/>
            </a:endParaRPr>
          </a:p>
        </p:txBody>
      </p:sp>
      <p:sp>
        <p:nvSpPr>
          <p:cNvPr id="19" name="Rectangle 18">
            <a:extLst>
              <a:ext uri="{FF2B5EF4-FFF2-40B4-BE49-F238E27FC236}">
                <a16:creationId xmlns:a16="http://schemas.microsoft.com/office/drawing/2014/main" id="{219D760F-E7D8-4325-BDCE-0C1736D860BA}"/>
              </a:ext>
            </a:extLst>
          </p:cNvPr>
          <p:cNvSpPr/>
          <p:nvPr/>
        </p:nvSpPr>
        <p:spPr>
          <a:xfrm>
            <a:off x="635503" y="4617333"/>
            <a:ext cx="10920995" cy="461665"/>
          </a:xfrm>
          <a:prstGeom prst="rect">
            <a:avLst/>
          </a:prstGeom>
        </p:spPr>
        <p:txBody>
          <a:bodyPr wrap="squar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solidFill>
                <a:effectLst/>
                <a:uLnTx/>
                <a:uFillTx/>
                <a:latin typeface="Segoe UI "/>
                <a:ea typeface="+mn-ea"/>
                <a:cs typeface="Segoe UI Light" panose="020B0502040204020203" pitchFamily="34" charset="0"/>
              </a:rPr>
              <a:t>Organizations that harness data, the cloud, and AI outperform their peers</a:t>
            </a:r>
            <a:r>
              <a:rPr kumimoji="0" lang="en-US" sz="2400" b="0" i="0" u="none" strike="noStrike" kern="1200" cap="none" spc="-50" normalizeH="0" baseline="30000" noProof="0">
                <a:ln w="3175">
                  <a:noFill/>
                </a:ln>
                <a:solidFill>
                  <a:srgbClr val="FFFFFF"/>
                </a:solidFill>
                <a:effectLst/>
                <a:uLnTx/>
                <a:uFillTx/>
                <a:latin typeface="Segoe UI "/>
                <a:ea typeface="+mn-ea"/>
                <a:cs typeface="Segoe UI Light" panose="020B0502040204020203" pitchFamily="34" charset="0"/>
              </a:rPr>
              <a:t>3</a:t>
            </a:r>
          </a:p>
        </p:txBody>
      </p:sp>
      <p:sp>
        <p:nvSpPr>
          <p:cNvPr id="37" name="Rectangle 36">
            <a:extLst>
              <a:ext uri="{FF2B5EF4-FFF2-40B4-BE49-F238E27FC236}">
                <a16:creationId xmlns:a16="http://schemas.microsoft.com/office/drawing/2014/main" id="{94CAA83C-C5AD-430C-9794-38F1B3290768}"/>
              </a:ext>
            </a:extLst>
          </p:cNvPr>
          <p:cNvSpPr/>
          <p:nvPr/>
        </p:nvSpPr>
        <p:spPr>
          <a:xfrm>
            <a:off x="3404907" y="5295102"/>
            <a:ext cx="1304818"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502040204020203" pitchFamily="34" charset="0"/>
                <a:ea typeface="Segoe UI Semibold" charset="0"/>
                <a:cs typeface="Segoe UI Semibold" panose="020B0502040204020203" pitchFamily="34" charset="0"/>
              </a:rPr>
              <a:t>operating margin </a:t>
            </a:r>
          </a:p>
        </p:txBody>
      </p:sp>
      <p:grpSp>
        <p:nvGrpSpPr>
          <p:cNvPr id="31" name="Group 30" descr="~2x">
            <a:extLst>
              <a:ext uri="{FF2B5EF4-FFF2-40B4-BE49-F238E27FC236}">
                <a16:creationId xmlns:a16="http://schemas.microsoft.com/office/drawing/2014/main" id="{0596714F-BD0E-44AC-A519-C727E8CE4C14}"/>
              </a:ext>
            </a:extLst>
          </p:cNvPr>
          <p:cNvGrpSpPr/>
          <p:nvPr/>
        </p:nvGrpSpPr>
        <p:grpSpPr>
          <a:xfrm>
            <a:off x="2237793" y="5035619"/>
            <a:ext cx="1367747" cy="1126462"/>
            <a:chOff x="1817166" y="5197465"/>
            <a:chExt cx="1367747" cy="1126462"/>
          </a:xfrm>
        </p:grpSpPr>
        <p:sp>
          <p:nvSpPr>
            <p:cNvPr id="39" name="TextBox 38">
              <a:extLst>
                <a:ext uri="{FF2B5EF4-FFF2-40B4-BE49-F238E27FC236}">
                  <a16:creationId xmlns:a16="http://schemas.microsoft.com/office/drawing/2014/main" id="{D5A5D362-EA61-4289-9E1B-19643E875A00}"/>
                </a:ext>
              </a:extLst>
            </p:cNvPr>
            <p:cNvSpPr txBox="1"/>
            <p:nvPr/>
          </p:nvSpPr>
          <p:spPr>
            <a:xfrm>
              <a:off x="2004462" y="5197465"/>
              <a:ext cx="1180451" cy="1126462"/>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6000" b="1" i="0" u="none" strike="noStrike" kern="1200" cap="none" spc="0" normalizeH="0" baseline="0" noProof="0">
                  <a:ln>
                    <a:noFill/>
                  </a:ln>
                  <a:solidFill>
                    <a:srgbClr val="50E6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2x</a:t>
              </a:r>
            </a:p>
          </p:txBody>
        </p:sp>
        <p:sp>
          <p:nvSpPr>
            <p:cNvPr id="28" name="TextBox 27">
              <a:extLst>
                <a:ext uri="{FF2B5EF4-FFF2-40B4-BE49-F238E27FC236}">
                  <a16:creationId xmlns:a16="http://schemas.microsoft.com/office/drawing/2014/main" id="{F7F0F874-E40C-4034-A9DF-558A475C441A}"/>
                </a:ext>
              </a:extLst>
            </p:cNvPr>
            <p:cNvSpPr txBox="1"/>
            <p:nvPr/>
          </p:nvSpPr>
          <p:spPr>
            <a:xfrm>
              <a:off x="1817166" y="5420505"/>
              <a:ext cx="58894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2400" b="0" i="0" u="none" strike="noStrike" kern="1200" cap="none" spc="0" normalizeH="0" baseline="0" noProof="0">
                  <a:ln>
                    <a:noFill/>
                  </a:ln>
                  <a:solidFill>
                    <a:srgbClr val="FFFFFF"/>
                  </a:solidFill>
                  <a:effectLst/>
                  <a:uLnTx/>
                  <a:uFillTx/>
                  <a:latin typeface="Segoe UI Black" panose="020B0A02040204020203" pitchFamily="34" charset="0"/>
                  <a:ea typeface="Segoe UI Black" panose="020B0A02040204020203" pitchFamily="34" charset="0"/>
                  <a:cs typeface="+mn-cs"/>
                </a:rPr>
                <a:t>~</a:t>
              </a:r>
            </a:p>
          </p:txBody>
        </p:sp>
      </p:grpSp>
      <p:sp>
        <p:nvSpPr>
          <p:cNvPr id="38" name="Rectangle 37">
            <a:extLst>
              <a:ext uri="{FF2B5EF4-FFF2-40B4-BE49-F238E27FC236}">
                <a16:creationId xmlns:a16="http://schemas.microsoft.com/office/drawing/2014/main" id="{EC7EFD4A-C6F6-478D-97C9-B56118F2B2DE}"/>
              </a:ext>
            </a:extLst>
          </p:cNvPr>
          <p:cNvSpPr/>
          <p:nvPr/>
        </p:nvSpPr>
        <p:spPr>
          <a:xfrm>
            <a:off x="7860617" y="5243903"/>
            <a:ext cx="209359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502040204020203" pitchFamily="34" charset="0"/>
                <a:ea typeface="Segoe UI Semibold" charset="0"/>
                <a:cs typeface="Segoe UI Semibold" panose="020B0502040204020203" pitchFamily="34" charset="0"/>
              </a:rPr>
              <a:t>additional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502040204020203" pitchFamily="34" charset="0"/>
                <a:ea typeface="Segoe UI Semibold" charset="0"/>
                <a:cs typeface="Segoe UI Semibold" panose="020B0502040204020203" pitchFamily="34" charset="0"/>
              </a:rPr>
              <a:t>operating income</a:t>
            </a:r>
          </a:p>
        </p:txBody>
      </p:sp>
      <p:sp>
        <p:nvSpPr>
          <p:cNvPr id="33" name="Rectangle 32">
            <a:extLst>
              <a:ext uri="{FF2B5EF4-FFF2-40B4-BE49-F238E27FC236}">
                <a16:creationId xmlns:a16="http://schemas.microsoft.com/office/drawing/2014/main" id="{38F9B08A-B78C-4D64-8FA4-C1CA5D4AE462}"/>
              </a:ext>
            </a:extLst>
          </p:cNvPr>
          <p:cNvSpPr/>
          <p:nvPr/>
        </p:nvSpPr>
        <p:spPr>
          <a:xfrm>
            <a:off x="5541895" y="5137185"/>
            <a:ext cx="2484976" cy="923330"/>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6000" b="1" i="0" u="none" strike="noStrike" kern="1200" cap="none" spc="0" normalizeH="0" baseline="0" noProof="0">
                <a:ln>
                  <a:noFill/>
                </a:ln>
                <a:solidFill>
                  <a:srgbClr val="50E6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$100M</a:t>
            </a:r>
          </a:p>
        </p:txBody>
      </p:sp>
      <p:grpSp>
        <p:nvGrpSpPr>
          <p:cNvPr id="15" name="Group 14" descr="DAta analysis">
            <a:extLst>
              <a:ext uri="{FF2B5EF4-FFF2-40B4-BE49-F238E27FC236}">
                <a16:creationId xmlns:a16="http://schemas.microsoft.com/office/drawing/2014/main" id="{FE483143-F2B9-4316-91BA-B3B5AE962A9F}"/>
              </a:ext>
            </a:extLst>
          </p:cNvPr>
          <p:cNvGrpSpPr/>
          <p:nvPr/>
        </p:nvGrpSpPr>
        <p:grpSpPr>
          <a:xfrm>
            <a:off x="9071881" y="1492198"/>
            <a:ext cx="2284605" cy="816655"/>
            <a:chOff x="8888161" y="1492198"/>
            <a:chExt cx="2284605" cy="816655"/>
          </a:xfrm>
        </p:grpSpPr>
        <p:sp>
          <p:nvSpPr>
            <p:cNvPr id="20" name="Arrow: Down 19" descr="Up arrow">
              <a:extLst>
                <a:ext uri="{FF2B5EF4-FFF2-40B4-BE49-F238E27FC236}">
                  <a16:creationId xmlns:a16="http://schemas.microsoft.com/office/drawing/2014/main" id="{AAC18581-9ECD-428E-AC1B-6338E041640A}"/>
                </a:ext>
              </a:extLst>
            </p:cNvPr>
            <p:cNvSpPr/>
            <p:nvPr/>
          </p:nvSpPr>
          <p:spPr bwMode="auto">
            <a:xfrm rot="10800000">
              <a:off x="8888161" y="1528581"/>
              <a:ext cx="520993" cy="74161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93462434-D963-4F21-B109-DE138AACBEA1}"/>
                </a:ext>
              </a:extLst>
            </p:cNvPr>
            <p:cNvGrpSpPr/>
            <p:nvPr/>
          </p:nvGrpSpPr>
          <p:grpSpPr>
            <a:xfrm>
              <a:off x="9486205" y="1492198"/>
              <a:ext cx="1686561" cy="816655"/>
              <a:chOff x="9486205" y="1492198"/>
              <a:chExt cx="1686561" cy="816655"/>
            </a:xfrm>
          </p:grpSpPr>
          <p:sp>
            <p:nvSpPr>
              <p:cNvPr id="22" name="TextBox 21">
                <a:extLst>
                  <a:ext uri="{FF2B5EF4-FFF2-40B4-BE49-F238E27FC236}">
                    <a16:creationId xmlns:a16="http://schemas.microsoft.com/office/drawing/2014/main" id="{2BA212EB-6D90-43D4-8E75-93A2202ACAC1}"/>
                  </a:ext>
                </a:extLst>
              </p:cNvPr>
              <p:cNvSpPr txBox="1"/>
              <p:nvPr/>
            </p:nvSpPr>
            <p:spPr>
              <a:xfrm>
                <a:off x="9486205" y="1492198"/>
                <a:ext cx="1686561" cy="553998"/>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4000" b="0" i="0" u="none" strike="noStrike" kern="1200" cap="none" spc="0" normalizeH="0" baseline="0" noProof="0">
                    <a:ln>
                      <a:noFill/>
                    </a:ln>
                    <a:solidFill>
                      <a:srgbClr val="0078D4"/>
                    </a:solidFill>
                    <a:effectLst/>
                    <a:uLnTx/>
                    <a:uFillTx/>
                    <a:latin typeface="Segoe UI Semibold"/>
                    <a:ea typeface="Segoe UI Black" panose="020B0A02040204020203" pitchFamily="34" charset="0"/>
                    <a:cs typeface="+mn-cs"/>
                  </a:rPr>
                  <a:t>Data</a:t>
                </a:r>
                <a:endParaRPr kumimoji="0" lang="en-AU"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3" name="TextBox 42">
                <a:extLst>
                  <a:ext uri="{FF2B5EF4-FFF2-40B4-BE49-F238E27FC236}">
                    <a16:creationId xmlns:a16="http://schemas.microsoft.com/office/drawing/2014/main" id="{348641FE-8D35-4355-88B6-117254CB998F}"/>
                  </a:ext>
                </a:extLst>
              </p:cNvPr>
              <p:cNvSpPr txBox="1"/>
              <p:nvPr/>
            </p:nvSpPr>
            <p:spPr>
              <a:xfrm>
                <a:off x="9486206" y="2059554"/>
                <a:ext cx="924620" cy="2492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a:ln>
                      <a:noFill/>
                    </a:ln>
                    <a:solidFill>
                      <a:srgbClr val="000000"/>
                    </a:solidFill>
                    <a:effectLst/>
                    <a:uLnTx/>
                    <a:uFillTx/>
                    <a:latin typeface="Segoe UI Semibold"/>
                    <a:ea typeface="+mn-ea"/>
                    <a:cs typeface="+mn-cs"/>
                  </a:rPr>
                  <a:t>analysis</a:t>
                </a:r>
              </a:p>
            </p:txBody>
          </p:sp>
        </p:grpSp>
      </p:grpSp>
    </p:spTree>
    <p:extLst>
      <p:ext uri="{BB962C8B-B14F-4D97-AF65-F5344CB8AC3E}">
        <p14:creationId xmlns:p14="http://schemas.microsoft.com/office/powerpoint/2010/main" val="121145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500"/>
                                  </p:stCondLst>
                                  <p:childTnLst>
                                    <p:animMotion origin="layout" path="M -1.25E-6 4.07407E-6 L -1.25E-6 0.25023 " pathEditMode="relative" rAng="0" ptsTypes="AA">
                                      <p:cBhvr>
                                        <p:cTn id="9" dur="750" spd="-100000" fill="hold"/>
                                        <p:tgtEl>
                                          <p:spTgt spid="2"/>
                                        </p:tgtEl>
                                        <p:attrNameLst>
                                          <p:attrName>ppt_x</p:attrName>
                                          <p:attrName>ppt_y</p:attrName>
                                        </p:attrNameLst>
                                      </p:cBhvr>
                                      <p:rCtr x="0" y="12500"/>
                                    </p:animMotion>
                                  </p:childTnLst>
                                </p:cTn>
                              </p:par>
                              <p:par>
                                <p:cTn id="10" presetID="10" presetClass="entr" presetSubtype="0" fill="hold" grpId="0" nodeType="withEffect">
                                  <p:stCondLst>
                                    <p:cond delay="8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500"/>
                                  </p:stCondLst>
                                  <p:childTnLst>
                                    <p:animMotion origin="layout" path="M -1.25E-6 -2.22222E-6 L -1.25E-6 0.25023 " pathEditMode="relative" rAng="0" ptsTypes="AA">
                                      <p:cBhvr>
                                        <p:cTn id="14" dur="750" spd="-100000" fill="hold"/>
                                        <p:tgtEl>
                                          <p:spTgt spid="11"/>
                                        </p:tgtEl>
                                        <p:attrNameLst>
                                          <p:attrName>ppt_x</p:attrName>
                                          <p:attrName>ppt_y</p:attrName>
                                        </p:attrNameLst>
                                      </p:cBhvr>
                                      <p:rCtr x="0" y="12500"/>
                                    </p:animMotion>
                                  </p:childTnLst>
                                </p:cTn>
                              </p:par>
                              <p:par>
                                <p:cTn id="15" presetID="10" presetClass="entr" presetSubtype="0" fill="hold" nodeType="withEffect">
                                  <p:stCondLst>
                                    <p:cond delay="9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nodeType="withEffect">
                                  <p:stCondLst>
                                    <p:cond delay="600"/>
                                  </p:stCondLst>
                                  <p:childTnLst>
                                    <p:animMotion origin="layout" path="M 1.45833E-6 -4.81481E-6 L 1.45833E-6 0.25024 " pathEditMode="relative" rAng="0" ptsTypes="AA">
                                      <p:cBhvr>
                                        <p:cTn id="19" dur="750" spd="-100000" fill="hold"/>
                                        <p:tgtEl>
                                          <p:spTgt spid="13"/>
                                        </p:tgtEl>
                                        <p:attrNameLst>
                                          <p:attrName>ppt_x</p:attrName>
                                          <p:attrName>ppt_y</p:attrName>
                                        </p:attrNameLst>
                                      </p:cBhvr>
                                      <p:rCtr x="0" y="12500"/>
                                    </p:animMotion>
                                  </p:childTnLst>
                                </p:cTn>
                              </p:par>
                              <p:par>
                                <p:cTn id="20" presetID="10" presetClass="entr" presetSubtype="0" fill="hold" grpId="0" nodeType="withEffect">
                                  <p:stCondLst>
                                    <p:cond delay="9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42" presetClass="path" presetSubtype="0" decel="100000" fill="hold" grpId="1" nodeType="withEffect">
                                  <p:stCondLst>
                                    <p:cond delay="600"/>
                                  </p:stCondLst>
                                  <p:childTnLst>
                                    <p:animMotion origin="layout" path="M 1.66667E-6 0 L 1.66667E-6 0.25023 " pathEditMode="relative" rAng="0" ptsTypes="AA">
                                      <p:cBhvr>
                                        <p:cTn id="24" dur="750" spd="-100000" fill="hold"/>
                                        <p:tgtEl>
                                          <p:spTgt spid="29"/>
                                        </p:tgtEl>
                                        <p:attrNameLst>
                                          <p:attrName>ppt_x</p:attrName>
                                          <p:attrName>ppt_y</p:attrName>
                                        </p:attrNameLst>
                                      </p:cBhvr>
                                      <p:rCtr x="0" y="12500"/>
                                    </p:animMotion>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42" presetClass="path" presetSubtype="0" decel="100000" fill="hold" nodeType="withEffect">
                                  <p:stCondLst>
                                    <p:cond delay="700"/>
                                  </p:stCondLst>
                                  <p:childTnLst>
                                    <p:animMotion origin="layout" path="M -4.16667E-7 -3.33333E-6 L -4.16667E-7 0.25023 " pathEditMode="relative" rAng="0" ptsTypes="AA">
                                      <p:cBhvr>
                                        <p:cTn id="29" dur="750" spd="-100000" fill="hold"/>
                                        <p:tgtEl>
                                          <p:spTgt spid="15"/>
                                        </p:tgtEl>
                                        <p:attrNameLst>
                                          <p:attrName>ppt_x</p:attrName>
                                          <p:attrName>ppt_y</p:attrName>
                                        </p:attrNameLst>
                                      </p:cBhvr>
                                      <p:rCtr x="0" y="12500"/>
                                    </p:animMotion>
                                  </p:childTnLst>
                                </p:cTn>
                              </p:par>
                              <p:par>
                                <p:cTn id="30" presetID="10" presetClass="entr" presetSubtype="0" fill="hold" grpId="0" nodeType="withEffect">
                                  <p:stCondLst>
                                    <p:cond delay="10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grpId="1" nodeType="withEffect">
                                  <p:stCondLst>
                                    <p:cond delay="700"/>
                                  </p:stCondLst>
                                  <p:childTnLst>
                                    <p:animMotion origin="layout" path="M -4.16667E-7 -1.85185E-6 L -4.16667E-7 0.25023 " pathEditMode="relative" rAng="0" ptsTypes="AA">
                                      <p:cBhvr>
                                        <p:cTn id="34" dur="750" spd="-100000" fill="hold"/>
                                        <p:tgtEl>
                                          <p:spTgt spid="23"/>
                                        </p:tgtEl>
                                        <p:attrNameLst>
                                          <p:attrName>ppt_x</p:attrName>
                                          <p:attrName>ppt_y</p:attrName>
                                        </p:attrNameLst>
                                      </p:cBhvr>
                                      <p:rCtr x="0" y="12500"/>
                                    </p:animMotion>
                                  </p:childTnLst>
                                </p:cTn>
                              </p:par>
                              <p:par>
                                <p:cTn id="35" presetID="10" presetClass="entr" presetSubtype="0" fill="hold" grpId="0" nodeType="withEffect">
                                  <p:stCondLst>
                                    <p:cond delay="180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42" presetClass="path" presetSubtype="0" decel="100000" fill="hold" grpId="1" nodeType="withEffect">
                                  <p:stCondLst>
                                    <p:cond delay="1500"/>
                                  </p:stCondLst>
                                  <p:childTnLst>
                                    <p:animMotion origin="layout" path="M 3.64565E-6 -4.72991E-6 L 3.64565E-6 0.25012 " pathEditMode="relative" rAng="0" ptsTypes="AA">
                                      <p:cBhvr>
                                        <p:cTn id="39" dur="750" spd="-100000" fill="hold"/>
                                        <p:tgtEl>
                                          <p:spTgt spid="36"/>
                                        </p:tgtEl>
                                        <p:attrNameLst>
                                          <p:attrName>ppt_x</p:attrName>
                                          <p:attrName>ppt_y</p:attrName>
                                        </p:attrNameLst>
                                      </p:cBhvr>
                                      <p:rCtr x="0" y="12506"/>
                                    </p:animMotion>
                                  </p:childTnLst>
                                </p:cTn>
                              </p:par>
                              <p:par>
                                <p:cTn id="40" presetID="10" presetClass="entr" presetSubtype="0" fill="hold" grpId="0" nodeType="withEffect">
                                  <p:stCondLst>
                                    <p:cond delay="18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42" presetClass="path" presetSubtype="0" decel="100000" fill="hold" grpId="1" nodeType="withEffect">
                                  <p:stCondLst>
                                    <p:cond delay="1500"/>
                                  </p:stCondLst>
                                  <p:childTnLst>
                                    <p:animMotion origin="layout" path="M 3.64565E-6 -4.72991E-6 L 3.64565E-6 0.25012 " pathEditMode="relative" rAng="0" ptsTypes="AA">
                                      <p:cBhvr>
                                        <p:cTn id="44" dur="750" spd="-100000" fill="hold"/>
                                        <p:tgtEl>
                                          <p:spTgt spid="19"/>
                                        </p:tgtEl>
                                        <p:attrNameLst>
                                          <p:attrName>ppt_x</p:attrName>
                                          <p:attrName>ppt_y</p:attrName>
                                        </p:attrNameLst>
                                      </p:cBhvr>
                                      <p:rCtr x="0" y="12506"/>
                                    </p:animMotion>
                                  </p:childTnLst>
                                </p:cTn>
                              </p:par>
                              <p:par>
                                <p:cTn id="45" presetID="10" presetClass="entr" presetSubtype="0" fill="hold" grpId="0" nodeType="withEffect">
                                  <p:stCondLst>
                                    <p:cond delay="180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42" presetClass="path" presetSubtype="0" decel="100000" fill="hold" grpId="1" nodeType="withEffect">
                                  <p:stCondLst>
                                    <p:cond delay="1500"/>
                                  </p:stCondLst>
                                  <p:childTnLst>
                                    <p:animMotion origin="layout" path="M 3.64565E-6 -4.72991E-6 L 3.64565E-6 0.25012 " pathEditMode="relative" rAng="0" ptsTypes="AA">
                                      <p:cBhvr>
                                        <p:cTn id="49" dur="750" spd="-100000" fill="hold"/>
                                        <p:tgtEl>
                                          <p:spTgt spid="37"/>
                                        </p:tgtEl>
                                        <p:attrNameLst>
                                          <p:attrName>ppt_x</p:attrName>
                                          <p:attrName>ppt_y</p:attrName>
                                        </p:attrNameLst>
                                      </p:cBhvr>
                                      <p:rCtr x="0" y="12506"/>
                                    </p:animMotion>
                                  </p:childTnLst>
                                </p:cTn>
                              </p:par>
                              <p:par>
                                <p:cTn id="50" presetID="10" presetClass="entr" presetSubtype="0" fill="hold" grpId="0" nodeType="withEffect">
                                  <p:stCondLst>
                                    <p:cond delay="18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42" presetClass="path" presetSubtype="0" decel="100000" fill="hold" grpId="1" nodeType="withEffect">
                                  <p:stCondLst>
                                    <p:cond delay="1500"/>
                                  </p:stCondLst>
                                  <p:childTnLst>
                                    <p:animMotion origin="layout" path="M 3.64565E-6 -4.72991E-6 L 3.64565E-6 0.25012 " pathEditMode="relative" rAng="0" ptsTypes="AA">
                                      <p:cBhvr>
                                        <p:cTn id="54" dur="750" spd="-100000" fill="hold"/>
                                        <p:tgtEl>
                                          <p:spTgt spid="33"/>
                                        </p:tgtEl>
                                        <p:attrNameLst>
                                          <p:attrName>ppt_x</p:attrName>
                                          <p:attrName>ppt_y</p:attrName>
                                        </p:attrNameLst>
                                      </p:cBhvr>
                                      <p:rCtr x="0" y="12506"/>
                                    </p:animMotion>
                                  </p:childTnLst>
                                </p:cTn>
                              </p:par>
                              <p:par>
                                <p:cTn id="55" presetID="10" presetClass="entr" presetSubtype="0" fill="hold" grpId="0" nodeType="withEffect">
                                  <p:stCondLst>
                                    <p:cond delay="180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42" presetClass="path" presetSubtype="0" decel="100000" fill="hold" grpId="1" nodeType="withEffect">
                                  <p:stCondLst>
                                    <p:cond delay="1500"/>
                                  </p:stCondLst>
                                  <p:childTnLst>
                                    <p:animMotion origin="layout" path="M 3.64565E-6 -4.72991E-6 L 3.64565E-6 0.25012 " pathEditMode="relative" rAng="0" ptsTypes="AA">
                                      <p:cBhvr>
                                        <p:cTn id="59" dur="750" spd="-100000" fill="hold"/>
                                        <p:tgtEl>
                                          <p:spTgt spid="38"/>
                                        </p:tgtEl>
                                        <p:attrNameLst>
                                          <p:attrName>ppt_x</p:attrName>
                                          <p:attrName>ppt_y</p:attrName>
                                        </p:attrNameLst>
                                      </p:cBhvr>
                                      <p:rCtr x="0" y="12506"/>
                                    </p:animMotion>
                                  </p:childTnLst>
                                </p:cTn>
                              </p:par>
                              <p:par>
                                <p:cTn id="60" presetID="10" presetClass="entr" presetSubtype="0" fill="hold" nodeType="withEffect">
                                  <p:stCondLst>
                                    <p:cond delay="180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42" presetClass="path" presetSubtype="0" decel="100000" fill="hold" nodeType="withEffect">
                                  <p:stCondLst>
                                    <p:cond delay="1500"/>
                                  </p:stCondLst>
                                  <p:childTnLst>
                                    <p:animMotion origin="layout" path="M 3.64565E-6 -4.72991E-6 L 3.64565E-6 0.25012 " pathEditMode="relative" rAng="0" ptsTypes="AA">
                                      <p:cBhvr>
                                        <p:cTn id="64" dur="750" spd="-100000" fill="hold"/>
                                        <p:tgtEl>
                                          <p:spTgt spid="31"/>
                                        </p:tgtEl>
                                        <p:attrNameLst>
                                          <p:attrName>ppt_x</p:attrName>
                                          <p:attrName>ppt_y</p:attrName>
                                        </p:attrNameLst>
                                      </p:cBhvr>
                                      <p:rCtr x="0" y="12506"/>
                                    </p:animMotion>
                                  </p:childTnLst>
                                </p:cTn>
                              </p:par>
                              <p:par>
                                <p:cTn id="65" presetID="10" presetClass="entr" presetSubtype="0" fill="hold" grpId="0" nodeType="withEffect">
                                  <p:stCondLst>
                                    <p:cond delay="180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42" presetClass="path" presetSubtype="0" decel="100000" fill="hold" grpId="1" nodeType="withEffect">
                                  <p:stCondLst>
                                    <p:cond delay="1500"/>
                                  </p:stCondLst>
                                  <p:childTnLst>
                                    <p:animMotion origin="layout" path="M 3.64565E-6 -4.72991E-6 L 3.64565E-6 0.25012 " pathEditMode="relative" rAng="0" ptsTypes="AA">
                                      <p:cBhvr>
                                        <p:cTn id="69" dur="750" spd="-100000" fill="hold"/>
                                        <p:tgtEl>
                                          <p:spTgt spid="7"/>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7" grpId="0"/>
      <p:bldP spid="7" grpId="1"/>
      <p:bldP spid="11" grpId="0"/>
      <p:bldP spid="11" grpId="1"/>
      <p:bldP spid="23" grpId="0"/>
      <p:bldP spid="23" grpId="1"/>
      <p:bldP spid="29" grpId="0"/>
      <p:bldP spid="29" grpId="1"/>
      <p:bldP spid="19" grpId="0"/>
      <p:bldP spid="19" grpId="1"/>
      <p:bldP spid="37" grpId="0"/>
      <p:bldP spid="37" grpId="1"/>
      <p:bldP spid="38" grpId="0"/>
      <p:bldP spid="38" grpId="1"/>
      <p:bldP spid="33" grpId="0"/>
      <p:bldP spid="3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F86FBA53-C5FB-46DA-AD24-312BD2F7686D}"/>
              </a:ext>
            </a:extLst>
          </p:cNvPr>
          <p:cNvSpPr txBox="1">
            <a:spLocks/>
          </p:cNvSpPr>
          <p:nvPr/>
        </p:nvSpPr>
        <p:spPr>
          <a:xfrm>
            <a:off x="584200" y="2428727"/>
            <a:ext cx="5510213" cy="2215991"/>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50E6FF"/>
                </a:solidFill>
                <a:effectLst/>
                <a:uLnTx/>
                <a:uFillTx/>
                <a:latin typeface="Segoe UI Semibold"/>
                <a:ea typeface="+mn-ea"/>
                <a:cs typeface="Segoe UI" pitchFamily="34" charset="0"/>
              </a:rPr>
              <a:t>…but change is difficult. We understand this impacts people, culture, and can feel risky.</a:t>
            </a:r>
          </a:p>
        </p:txBody>
      </p:sp>
      <p:sp>
        <p:nvSpPr>
          <p:cNvPr id="17" name="Rectangle 16">
            <a:extLst>
              <a:ext uri="{FF2B5EF4-FFF2-40B4-BE49-F238E27FC236}">
                <a16:creationId xmlns:a16="http://schemas.microsoft.com/office/drawing/2014/main" id="{487576C6-AC22-4063-934F-7AAA7B8ED1A6}"/>
              </a:ext>
            </a:extLst>
          </p:cNvPr>
          <p:cNvSpPr/>
          <p:nvPr/>
        </p:nvSpPr>
        <p:spPr>
          <a:xfrm>
            <a:off x="6242050" y="2064585"/>
            <a:ext cx="3956050" cy="861774"/>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It requires new and disruptive thinking</a:t>
            </a:r>
          </a:p>
        </p:txBody>
      </p:sp>
      <p:sp>
        <p:nvSpPr>
          <p:cNvPr id="18" name="Rectangle 17">
            <a:extLst>
              <a:ext uri="{FF2B5EF4-FFF2-40B4-BE49-F238E27FC236}">
                <a16:creationId xmlns:a16="http://schemas.microsoft.com/office/drawing/2014/main" id="{3E471ACF-60D8-43A4-99C0-0E011BDB2701}"/>
              </a:ext>
            </a:extLst>
          </p:cNvPr>
          <p:cNvSpPr/>
          <p:nvPr/>
        </p:nvSpPr>
        <p:spPr>
          <a:xfrm>
            <a:off x="6242050" y="3105835"/>
            <a:ext cx="4845050" cy="861774"/>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It requires leaders to adapt, take risks, and learn quickly</a:t>
            </a:r>
          </a:p>
        </p:txBody>
      </p:sp>
      <p:sp>
        <p:nvSpPr>
          <p:cNvPr id="19" name="Rectangle 18">
            <a:extLst>
              <a:ext uri="{FF2B5EF4-FFF2-40B4-BE49-F238E27FC236}">
                <a16:creationId xmlns:a16="http://schemas.microsoft.com/office/drawing/2014/main" id="{76AC187C-5FBD-4A5D-A39B-1CCF29A442FC}"/>
              </a:ext>
            </a:extLst>
          </p:cNvPr>
          <p:cNvSpPr/>
          <p:nvPr/>
        </p:nvSpPr>
        <p:spPr>
          <a:xfrm>
            <a:off x="6242050" y="4147085"/>
            <a:ext cx="4629150" cy="861774"/>
          </a:xfrm>
          <a:prstGeom prst="rect">
            <a:avLst/>
          </a:prstGeom>
        </p:spPr>
        <p:txBody>
          <a:bodyPr vert="horz" wrap="square" lIns="0" tIns="0" rIns="0" bIns="0" rtlCol="0" anchor="ctr">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It requires a culture shift from within the organization</a:t>
            </a:r>
          </a:p>
        </p:txBody>
      </p:sp>
      <p:grpSp>
        <p:nvGrpSpPr>
          <p:cNvPr id="2" name="Group 1">
            <a:extLst>
              <a:ext uri="{FF2B5EF4-FFF2-40B4-BE49-F238E27FC236}">
                <a16:creationId xmlns:a16="http://schemas.microsoft.com/office/drawing/2014/main" id="{A4BE39D0-081C-4C9B-817B-66D31E0228B3}"/>
              </a:ext>
              <a:ext uri="{C183D7F6-B498-43B3-948B-1728B52AA6E4}">
                <adec:decorative xmlns:adec="http://schemas.microsoft.com/office/drawing/2017/decorative" val="1"/>
              </a:ext>
            </a:extLst>
          </p:cNvPr>
          <p:cNvGrpSpPr/>
          <p:nvPr/>
        </p:nvGrpSpPr>
        <p:grpSpPr>
          <a:xfrm>
            <a:off x="6242050" y="3016097"/>
            <a:ext cx="4629150" cy="1041250"/>
            <a:chOff x="6242050" y="3016097"/>
            <a:chExt cx="5367338" cy="1041250"/>
          </a:xfrm>
        </p:grpSpPr>
        <p:cxnSp>
          <p:nvCxnSpPr>
            <p:cNvPr id="20" name="Straight Connector 19">
              <a:extLst>
                <a:ext uri="{FF2B5EF4-FFF2-40B4-BE49-F238E27FC236}">
                  <a16:creationId xmlns:a16="http://schemas.microsoft.com/office/drawing/2014/main" id="{741BDCA8-0ED5-4EA1-BB0C-0AB7B19BDEC2}"/>
                </a:ext>
              </a:extLst>
            </p:cNvPr>
            <p:cNvCxnSpPr>
              <a:cxnSpLocks/>
            </p:cNvCxnSpPr>
            <p:nvPr/>
          </p:nvCxnSpPr>
          <p:spPr>
            <a:xfrm>
              <a:off x="6242050" y="3016097"/>
              <a:ext cx="5367338" cy="0"/>
            </a:xfrm>
            <a:prstGeom prst="line">
              <a:avLst/>
            </a:prstGeom>
            <a:ln w="12700">
              <a:solidFill>
                <a:schemeClr val="accent3"/>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8220A68-17FB-498E-842C-8244D805C75C}"/>
                </a:ext>
              </a:extLst>
            </p:cNvPr>
            <p:cNvCxnSpPr>
              <a:cxnSpLocks/>
            </p:cNvCxnSpPr>
            <p:nvPr/>
          </p:nvCxnSpPr>
          <p:spPr>
            <a:xfrm>
              <a:off x="6242050" y="4057347"/>
              <a:ext cx="5367338" cy="0"/>
            </a:xfrm>
            <a:prstGeom prst="line">
              <a:avLst/>
            </a:prstGeom>
            <a:ln w="12700">
              <a:solidFill>
                <a:schemeClr val="accent3"/>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691046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750"/>
                                  </p:stCondLst>
                                  <p:childTnLst>
                                    <p:animMotion origin="layout" path="M 0.02553 2.41943E-6 L -4.63365E-6 2.41943E-6 " pathEditMode="relative" rAng="0" ptsTypes="AA">
                                      <p:cBhvr>
                                        <p:cTn id="9" dur="600" fill="hold"/>
                                        <p:tgtEl>
                                          <p:spTgt spid="17"/>
                                        </p:tgtEl>
                                        <p:attrNameLst>
                                          <p:attrName>ppt_x</p:attrName>
                                          <p:attrName>ppt_y</p:attrName>
                                        </p:attrNameLst>
                                      </p:cBhvr>
                                      <p:rCtr x="-1276" y="0"/>
                                    </p:animMotion>
                                  </p:childTnLst>
                                </p:cTn>
                              </p:par>
                              <p:par>
                                <p:cTn id="10" presetID="10" presetClass="entr" presetSubtype="0" fill="hold" nodeType="withEffect">
                                  <p:stCondLst>
                                    <p:cond delay="75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750"/>
                                  </p:stCondLst>
                                  <p:childTnLst>
                                    <p:animMotion origin="layout" path="M 0.02553 2.41943E-6 L -4.63365E-6 2.41943E-6 " pathEditMode="relative" rAng="0" ptsTypes="AA">
                                      <p:cBhvr>
                                        <p:cTn id="14" dur="600" fill="hold"/>
                                        <p:tgtEl>
                                          <p:spTgt spid="2"/>
                                        </p:tgtEl>
                                        <p:attrNameLst>
                                          <p:attrName>ppt_x</p:attrName>
                                          <p:attrName>ppt_y</p:attrName>
                                        </p:attrNameLst>
                                      </p:cBhvr>
                                      <p:rCtr x="-1276" y="0"/>
                                    </p:animMotion>
                                  </p:childTnLst>
                                </p:cTn>
                              </p:par>
                              <p:par>
                                <p:cTn id="15" presetID="10" presetClass="entr" presetSubtype="0" fill="hold" grpId="0" nodeType="withEffect">
                                  <p:stCondLst>
                                    <p:cond delay="75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750"/>
                                  </p:stCondLst>
                                  <p:childTnLst>
                                    <p:animMotion origin="layout" path="M 0.02553 2.41943E-6 L -4.63365E-6 2.41943E-6 " pathEditMode="relative" rAng="0" ptsTypes="AA">
                                      <p:cBhvr>
                                        <p:cTn id="19" dur="600" fill="hold"/>
                                        <p:tgtEl>
                                          <p:spTgt spid="18"/>
                                        </p:tgtEl>
                                        <p:attrNameLst>
                                          <p:attrName>ppt_x</p:attrName>
                                          <p:attrName>ppt_y</p:attrName>
                                        </p:attrNameLst>
                                      </p:cBhvr>
                                      <p:rCtr x="-1276" y="0"/>
                                    </p:animMotion>
                                  </p:childTnLst>
                                </p:cTn>
                              </p:par>
                              <p:par>
                                <p:cTn id="20" presetID="10" presetClass="entr" presetSubtype="0" fill="hold" grpId="0" nodeType="withEffect">
                                  <p:stCondLst>
                                    <p:cond delay="75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grpId="1" nodeType="withEffect">
                                  <p:stCondLst>
                                    <p:cond delay="750"/>
                                  </p:stCondLst>
                                  <p:childTnLst>
                                    <p:animMotion origin="layout" path="M 0.02553 2.41943E-6 L -4.63365E-6 2.41943E-6 " pathEditMode="relative" rAng="0" ptsTypes="AA">
                                      <p:cBhvr>
                                        <p:cTn id="24" dur="600" fill="hold"/>
                                        <p:tgtEl>
                                          <p:spTgt spid="19"/>
                                        </p:tgtEl>
                                        <p:attrNameLst>
                                          <p:attrName>ppt_x</p:attrName>
                                          <p:attrName>ppt_y</p:attrName>
                                        </p:attrNameLst>
                                      </p:cBhvr>
                                      <p:rCtr x="-12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8" grpId="0"/>
      <p:bldP spid="18" grpId="1"/>
      <p:bldP spid="19" grpId="0"/>
      <p:bldP spid="1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CC608C-08A1-4CD2-8B52-7617120A6342}"/>
              </a:ext>
            </a:extLst>
          </p:cNvPr>
          <p:cNvSpPr>
            <a:spLocks noGrp="1"/>
          </p:cNvSpPr>
          <p:nvPr>
            <p:ph type="title"/>
          </p:nvPr>
        </p:nvSpPr>
        <p:spPr>
          <a:xfrm>
            <a:off x="588263" y="457200"/>
            <a:ext cx="5138769" cy="1107996"/>
          </a:xfrm>
        </p:spPr>
        <p:txBody>
          <a:bodyPr/>
          <a:lstStyle/>
          <a:p>
            <a:r>
              <a:rPr lang="en-US">
                <a:latin typeface="Segoe UI Semibold" panose="020B0702040204020203" pitchFamily="34" charset="0"/>
                <a:cs typeface="Segoe UI Semibold" panose="020B0702040204020203" pitchFamily="34" charset="0"/>
              </a:rPr>
              <a:t>Modern business in the cloud is the </a:t>
            </a:r>
            <a:r>
              <a:rPr lang="en-US" b="1">
                <a:solidFill>
                  <a:schemeClr val="accent1"/>
                </a:solidFill>
                <a:latin typeface="Segoe UI Semibold" panose="020B0702040204020203" pitchFamily="34" charset="0"/>
                <a:cs typeface="Segoe UI Semibold" panose="020B0702040204020203" pitchFamily="34" charset="0"/>
              </a:rPr>
              <a:t>new normal</a:t>
            </a:r>
          </a:p>
        </p:txBody>
      </p:sp>
      <p:sp>
        <p:nvSpPr>
          <p:cNvPr id="4" name="Slide Number Placeholder 3">
            <a:extLst>
              <a:ext uri="{FF2B5EF4-FFF2-40B4-BE49-F238E27FC236}">
                <a16:creationId xmlns:a16="http://schemas.microsoft.com/office/drawing/2014/main" id="{CFDB65CC-7E68-47EF-B810-FBD8A16E4C5F}"/>
              </a:ext>
            </a:extLst>
          </p:cNvPr>
          <p:cNvSpPr>
            <a:spLocks noGrp="1"/>
          </p:cNvSpPr>
          <p:nvPr>
            <p:ph type="sldNum" sz="quarter" idx="4294967295"/>
          </p:nvPr>
        </p:nvSpPr>
        <p:spPr>
          <a:xfrm>
            <a:off x="12052300" y="6556375"/>
            <a:ext cx="139700" cy="1365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BF59E-C7AB-4D2C-B602-9844A5FEE556}" type="slidenum">
              <a:rPr kumimoji="0" lang="en-IN" sz="8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N" sz="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Rectangle 8">
            <a:extLst>
              <a:ext uri="{FF2B5EF4-FFF2-40B4-BE49-F238E27FC236}">
                <a16:creationId xmlns:a16="http://schemas.microsoft.com/office/drawing/2014/main" id="{F0A40C9C-D865-4788-98C2-C7D2B524A79B}"/>
              </a:ext>
            </a:extLst>
          </p:cNvPr>
          <p:cNvSpPr/>
          <p:nvPr/>
        </p:nvSpPr>
        <p:spPr bwMode="auto">
          <a:xfrm>
            <a:off x="727542" y="2017713"/>
            <a:ext cx="5231824" cy="14951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Today’s world reflects a new reality: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Technology is ever-present through</a:t>
            </a:r>
            <a:r>
              <a:rPr kumimoji="0" lang="en-US" sz="2400" b="0" i="1"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t>
            </a:r>
            <a:r>
              <a:rPr kumimoji="0" lang="en-US" sz="2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the cloud, offering easy access to digital services…</a:t>
            </a:r>
          </a:p>
        </p:txBody>
      </p:sp>
      <p:sp>
        <p:nvSpPr>
          <p:cNvPr id="37" name="Rectangle 36">
            <a:extLst>
              <a:ext uri="{FF2B5EF4-FFF2-40B4-BE49-F238E27FC236}">
                <a16:creationId xmlns:a16="http://schemas.microsoft.com/office/drawing/2014/main" id="{EEF588B7-FA50-42CC-ABEE-9AA80F6FD920}"/>
              </a:ext>
            </a:extLst>
          </p:cNvPr>
          <p:cNvSpPr/>
          <p:nvPr/>
        </p:nvSpPr>
        <p:spPr bwMode="auto">
          <a:xfrm>
            <a:off x="2618965" y="4519390"/>
            <a:ext cx="3801256" cy="1178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Capitalizing on this shift is </a:t>
            </a:r>
            <a:br>
              <a:rPr kumimoji="0" lang="en-US" sz="2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br>
            <a:r>
              <a:rPr kumimoji="0" lang="en-US" sz="2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key for the organization’s innovation and growth</a:t>
            </a:r>
          </a:p>
        </p:txBody>
      </p:sp>
      <p:grpSp>
        <p:nvGrpSpPr>
          <p:cNvPr id="2" name="Group 1" descr="Arrow">
            <a:extLst>
              <a:ext uri="{FF2B5EF4-FFF2-40B4-BE49-F238E27FC236}">
                <a16:creationId xmlns:a16="http://schemas.microsoft.com/office/drawing/2014/main" id="{3772A18C-3782-43E3-82D6-A9CE30ED6F98}"/>
              </a:ext>
            </a:extLst>
          </p:cNvPr>
          <p:cNvGrpSpPr/>
          <p:nvPr/>
        </p:nvGrpSpPr>
        <p:grpSpPr>
          <a:xfrm>
            <a:off x="516832" y="2097383"/>
            <a:ext cx="1967337" cy="3413203"/>
            <a:chOff x="516832" y="2097383"/>
            <a:chExt cx="1967337" cy="3413203"/>
          </a:xfrm>
          <a:solidFill>
            <a:schemeClr val="accent1"/>
          </a:solidFill>
        </p:grpSpPr>
        <p:cxnSp>
          <p:nvCxnSpPr>
            <p:cNvPr id="26" name="Connector: Elbow 25">
              <a:extLst>
                <a:ext uri="{FF2B5EF4-FFF2-40B4-BE49-F238E27FC236}">
                  <a16:creationId xmlns:a16="http://schemas.microsoft.com/office/drawing/2014/main" id="{73DFBA83-9910-4E79-9955-35F5D6ABB9CB}"/>
                </a:ext>
              </a:extLst>
            </p:cNvPr>
            <p:cNvCxnSpPr>
              <a:cxnSpLocks/>
              <a:stCxn id="9" idx="2"/>
              <a:endCxn id="10" idx="1"/>
            </p:cNvCxnSpPr>
            <p:nvPr/>
          </p:nvCxnSpPr>
          <p:spPr>
            <a:xfrm rot="16200000" flipH="1">
              <a:off x="623099" y="3408436"/>
              <a:ext cx="1667560" cy="1788654"/>
            </a:xfrm>
            <a:prstGeom prst="bentConnector2">
              <a:avLst/>
            </a:prstGeom>
            <a:grp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71D6EE-8ABF-4A76-B401-7CC847E889D8}"/>
                </a:ext>
              </a:extLst>
            </p:cNvPr>
            <p:cNvSpPr/>
            <p:nvPr/>
          </p:nvSpPr>
          <p:spPr bwMode="auto">
            <a:xfrm>
              <a:off x="516832" y="2097383"/>
              <a:ext cx="91440" cy="1371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Arrow: Chevron 9">
              <a:extLst>
                <a:ext uri="{FF2B5EF4-FFF2-40B4-BE49-F238E27FC236}">
                  <a16:creationId xmlns:a16="http://schemas.microsoft.com/office/drawing/2014/main" id="{A22F157F-7713-4F55-9B6A-5C3DC256C2F8}"/>
                </a:ext>
              </a:extLst>
            </p:cNvPr>
            <p:cNvSpPr/>
            <p:nvPr/>
          </p:nvSpPr>
          <p:spPr bwMode="auto">
            <a:xfrm>
              <a:off x="2070701" y="4762500"/>
              <a:ext cx="413468" cy="748086"/>
            </a:xfrm>
            <a:prstGeom prst="chevron">
              <a:avLst>
                <a:gd name="adj" fmla="val 67842"/>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6" name="Picture 15" descr="Man walking between servers">
            <a:extLst>
              <a:ext uri="{FF2B5EF4-FFF2-40B4-BE49-F238E27FC236}">
                <a16:creationId xmlns:a16="http://schemas.microsoft.com/office/drawing/2014/main" id="{119AAFB4-EC8F-4C56-BBAC-92E877A4C22C}"/>
              </a:ext>
            </a:extLst>
          </p:cNvPr>
          <p:cNvPicPr>
            <a:picLocks noChangeAspect="1"/>
          </p:cNvPicPr>
          <p:nvPr/>
        </p:nvPicPr>
        <p:blipFill rotWithShape="1">
          <a:blip r:embed="rId3"/>
          <a:srcRect l="26525" r="18674"/>
          <a:stretch/>
        </p:blipFill>
        <p:spPr>
          <a:xfrm>
            <a:off x="6553184" y="0"/>
            <a:ext cx="5638816" cy="6858000"/>
          </a:xfrm>
          <a:prstGeom prst="rect">
            <a:avLst/>
          </a:prstGeom>
        </p:spPr>
      </p:pic>
      <p:sp>
        <p:nvSpPr>
          <p:cNvPr id="12" name="Rectangle 11">
            <a:extLst>
              <a:ext uri="{FF2B5EF4-FFF2-40B4-BE49-F238E27FC236}">
                <a16:creationId xmlns:a16="http://schemas.microsoft.com/office/drawing/2014/main" id="{987A6577-759D-416E-9E51-4F87935B50A4}"/>
              </a:ext>
              <a:ext uri="{C183D7F6-B498-43B3-948B-1728B52AA6E4}">
                <adec:decorative xmlns:adec="http://schemas.microsoft.com/office/drawing/2017/decorative" val="1"/>
              </a:ext>
            </a:extLst>
          </p:cNvPr>
          <p:cNvSpPr/>
          <p:nvPr/>
        </p:nvSpPr>
        <p:spPr bwMode="auto">
          <a:xfrm>
            <a:off x="6553184" y="0"/>
            <a:ext cx="5638816" cy="6894967"/>
          </a:xfrm>
          <a:prstGeom prst="rect">
            <a:avLst/>
          </a:prstGeom>
          <a:solidFill>
            <a:schemeClr val="tx2">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6" rIns="0" bIns="46636" numCol="1" rtlCol="0" anchor="ctr" anchorCtr="0" compatLnSpc="1">
            <a:prstTxWarp prst="textNoShape">
              <a:avLst/>
            </a:prstTxWarp>
          </a:bodyPr>
          <a:lstStyle/>
          <a:p>
            <a:pPr marL="0" marR="0" lvl="0" indent="0" algn="ctr"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0601166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151011B-2354-B147-B5DC-A7080B264597}"/>
              </a:ext>
            </a:extLst>
          </p:cNvPr>
          <p:cNvPicPr>
            <a:picLocks noChangeAspect="1"/>
          </p:cNvPicPr>
          <p:nvPr/>
        </p:nvPicPr>
        <p:blipFill>
          <a:blip r:embed="rId3"/>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a:xfrm>
            <a:off x="1975864" y="2875002"/>
            <a:ext cx="8240270" cy="1107996"/>
          </a:xfrm>
        </p:spPr>
        <p:txBody>
          <a:bodyPr/>
          <a:lstStyle/>
          <a:p>
            <a:pPr algn="ctr"/>
            <a:r>
              <a:rPr lang="en-US" dirty="0"/>
              <a:t>Cloud Adoption Framework for Azure</a:t>
            </a:r>
          </a:p>
        </p:txBody>
      </p:sp>
    </p:spTree>
    <p:extLst>
      <p:ext uri="{BB962C8B-B14F-4D97-AF65-F5344CB8AC3E}">
        <p14:creationId xmlns:p14="http://schemas.microsoft.com/office/powerpoint/2010/main" val="1954314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588263" y="457200"/>
            <a:ext cx="11018520" cy="553998"/>
          </a:xfrm>
        </p:spPr>
        <p:txBody>
          <a:bodyPr/>
          <a:lstStyle/>
          <a:p>
            <a:r>
              <a:rPr lang="en-US"/>
              <a:t>Microsoft Cloud Adoption Framework for Azure</a:t>
            </a:r>
          </a:p>
        </p:txBody>
      </p:sp>
      <p:sp>
        <p:nvSpPr>
          <p:cNvPr id="22" name="Rectangle 21">
            <a:extLst>
              <a:ext uri="{FF2B5EF4-FFF2-40B4-BE49-F238E27FC236}">
                <a16:creationId xmlns:a16="http://schemas.microsoft.com/office/drawing/2014/main" id="{2E67EF27-C1B1-4DFE-848D-B2A96EDB4A88}"/>
              </a:ext>
            </a:extLst>
          </p:cNvPr>
          <p:cNvSpPr/>
          <p:nvPr/>
        </p:nvSpPr>
        <p:spPr>
          <a:xfrm>
            <a:off x="780793" y="5680232"/>
            <a:ext cx="10630414"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Align </a:t>
            </a: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business, people and technology strategy </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to achieve business goals with </a:t>
            </a: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actionable, efficient, and comprehensive </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guidance to deliver fast results with control and stability.</a:t>
            </a:r>
          </a:p>
        </p:txBody>
      </p:sp>
      <p:sp>
        <p:nvSpPr>
          <p:cNvPr id="14" name="TextBox 13">
            <a:extLst>
              <a:ext uri="{FF2B5EF4-FFF2-40B4-BE49-F238E27FC236}">
                <a16:creationId xmlns:a16="http://schemas.microsoft.com/office/drawing/2014/main" id="{02BA0700-02FE-4231-A754-33CB95FE463A}"/>
              </a:ext>
            </a:extLst>
          </p:cNvPr>
          <p:cNvSpPr txBox="1"/>
          <p:nvPr/>
        </p:nvSpPr>
        <p:spPr>
          <a:xfrm>
            <a:off x="7448795" y="1999900"/>
            <a:ext cx="2124927" cy="307777"/>
          </a:xfrm>
          <a:prstGeom prst="rect">
            <a:avLst/>
          </a:prstGeom>
          <a:noFill/>
        </p:spPr>
        <p:txBody>
          <a:bodyPr wrap="square" lIns="0" tIns="0" rIns="0" bIns="0"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Achieve balance</a:t>
            </a:r>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8771924" y="2443255"/>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chemeClr val="accent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383308" y="2443255"/>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135835"/>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59092"/>
              <a:ext cx="5269360" cy="5366969"/>
              <a:chOff x="6343470" y="559092"/>
              <a:chExt cx="5269360" cy="5366969"/>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619621"/>
                <a:ext cx="5269360" cy="5306440"/>
                <a:chOff x="6343470" y="619621"/>
                <a:chExt cx="5269360" cy="530644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619621"/>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0944327" y="4491463"/>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606058" y="4479322"/>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396136"/>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606976"/>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797541"/>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854212"/>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328143"/>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286000"/>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09468" y="2162610"/>
            <a:ext cx="2114030" cy="2114030"/>
          </a:xfrm>
          <a:prstGeom prst="ellipse">
            <a:avLst/>
          </a:prstGeom>
          <a:solidFill>
            <a:schemeClr val="bg1"/>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877994"/>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6" name="Group 15" descr="scale">
            <a:extLst>
              <a:ext uri="{FF2B5EF4-FFF2-40B4-BE49-F238E27FC236}">
                <a16:creationId xmlns:a16="http://schemas.microsoft.com/office/drawing/2014/main" id="{1D6B6AD0-480C-4E9D-A690-9E210E1AF2A6}"/>
              </a:ext>
            </a:extLst>
          </p:cNvPr>
          <p:cNvGrpSpPr/>
          <p:nvPr/>
        </p:nvGrpSpPr>
        <p:grpSpPr>
          <a:xfrm>
            <a:off x="7211284" y="3486250"/>
            <a:ext cx="2651030" cy="890588"/>
            <a:chOff x="7211284" y="3486250"/>
            <a:chExt cx="2651030" cy="890588"/>
          </a:xfrm>
        </p:grpSpPr>
        <p:cxnSp>
          <p:nvCxnSpPr>
            <p:cNvPr id="31" name="Straight Connector 30">
              <a:extLst>
                <a:ext uri="{FF2B5EF4-FFF2-40B4-BE49-F238E27FC236}">
                  <a16:creationId xmlns:a16="http://schemas.microsoft.com/office/drawing/2014/main" id="{1949E793-BD37-4F9E-B91D-23F7983A75E4}"/>
                </a:ext>
              </a:extLst>
            </p:cNvPr>
            <p:cNvCxnSpPr>
              <a:cxnSpLocks/>
            </p:cNvCxnSpPr>
            <p:nvPr/>
          </p:nvCxnSpPr>
          <p:spPr>
            <a:xfrm>
              <a:off x="7211284" y="3486251"/>
              <a:ext cx="2651030" cy="0"/>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1CC248-57E8-4A7A-AD05-E372215CF0A8}"/>
                </a:ext>
              </a:extLst>
            </p:cNvPr>
            <p:cNvCxnSpPr>
              <a:cxnSpLocks/>
            </p:cNvCxnSpPr>
            <p:nvPr/>
          </p:nvCxnSpPr>
          <p:spPr>
            <a:xfrm>
              <a:off x="7391418" y="4376838"/>
              <a:ext cx="2290763" cy="0"/>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41F9DA1-A792-4A42-889F-D5E77E6BCABD}"/>
                </a:ext>
              </a:extLst>
            </p:cNvPr>
            <p:cNvCxnSpPr/>
            <p:nvPr/>
          </p:nvCxnSpPr>
          <p:spPr>
            <a:xfrm flipH="1">
              <a:off x="8536446" y="3486250"/>
              <a:ext cx="707" cy="505157"/>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 name="Freeform: Shape 75">
              <a:extLst>
                <a:ext uri="{FF2B5EF4-FFF2-40B4-BE49-F238E27FC236}">
                  <a16:creationId xmlns:a16="http://schemas.microsoft.com/office/drawing/2014/main" id="{A8516226-AE24-478D-8753-C3F057D1A07E}"/>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749409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600"/>
                                  </p:stCondLst>
                                  <p:childTnLst>
                                    <p:set>
                                      <p:cBhvr>
                                        <p:cTn id="6" dur="1" fill="hold">
                                          <p:stCondLst>
                                            <p:cond delay="0"/>
                                          </p:stCondLst>
                                        </p:cTn>
                                        <p:tgtEl>
                                          <p:spTgt spid="64"/>
                                        </p:tgtEl>
                                        <p:attrNameLst>
                                          <p:attrName>style.visibility</p:attrName>
                                        </p:attrNameLst>
                                      </p:cBhvr>
                                      <p:to>
                                        <p:strVal val="visible"/>
                                      </p:to>
                                    </p:set>
                                  </p:childTnLst>
                                </p:cTn>
                              </p:par>
                              <p:par>
                                <p:cTn id="7" presetID="6" presetClass="emph" presetSubtype="0" accel="100000" autoRev="1" fill="hold" grpId="1" nodeType="withEffect">
                                  <p:stCondLst>
                                    <p:cond delay="100"/>
                                  </p:stCondLst>
                                  <p:childTnLst>
                                    <p:animScale>
                                      <p:cBhvr>
                                        <p:cTn id="8" dur="500" fill="hold"/>
                                        <p:tgtEl>
                                          <p:spTgt spid="64"/>
                                        </p:tgtEl>
                                      </p:cBhvr>
                                      <p:by x="0" y="0"/>
                                    </p:animScale>
                                  </p:childTnLst>
                                </p:cTn>
                              </p:par>
                              <p:par>
                                <p:cTn id="9" presetID="1" presetClass="entr" presetSubtype="0" fill="hold" grpId="0" nodeType="withEffect">
                                  <p:stCondLst>
                                    <p:cond delay="600"/>
                                  </p:stCondLst>
                                  <p:childTnLst>
                                    <p:set>
                                      <p:cBhvr>
                                        <p:cTn id="10" dur="1" fill="hold">
                                          <p:stCondLst>
                                            <p:cond delay="0"/>
                                          </p:stCondLst>
                                        </p:cTn>
                                        <p:tgtEl>
                                          <p:spTgt spid="61"/>
                                        </p:tgtEl>
                                        <p:attrNameLst>
                                          <p:attrName>style.visibility</p:attrName>
                                        </p:attrNameLst>
                                      </p:cBhvr>
                                      <p:to>
                                        <p:strVal val="visible"/>
                                      </p:to>
                                    </p:set>
                                  </p:childTnLst>
                                </p:cTn>
                              </p:par>
                              <p:par>
                                <p:cTn id="11" presetID="6" presetClass="emph" presetSubtype="0" accel="100000" autoRev="1" fill="hold" grpId="1" nodeType="withEffect">
                                  <p:stCondLst>
                                    <p:cond delay="100"/>
                                  </p:stCondLst>
                                  <p:childTnLst>
                                    <p:animScale>
                                      <p:cBhvr>
                                        <p:cTn id="12" dur="500" fill="hold"/>
                                        <p:tgtEl>
                                          <p:spTgt spid="61"/>
                                        </p:tgtEl>
                                      </p:cBhvr>
                                      <p:by x="0" y="0"/>
                                    </p:animScale>
                                  </p:childTnLst>
                                </p:cTn>
                              </p:par>
                              <p:par>
                                <p:cTn id="13" presetID="1" presetClass="entr" presetSubtype="0" fill="hold" grpId="0" nodeType="withEffect">
                                  <p:stCondLst>
                                    <p:cond delay="600"/>
                                  </p:stCondLst>
                                  <p:childTnLst>
                                    <p:set>
                                      <p:cBhvr>
                                        <p:cTn id="14" dur="1" fill="hold">
                                          <p:stCondLst>
                                            <p:cond delay="0"/>
                                          </p:stCondLst>
                                        </p:cTn>
                                        <p:tgtEl>
                                          <p:spTgt spid="62"/>
                                        </p:tgtEl>
                                        <p:attrNameLst>
                                          <p:attrName>style.visibility</p:attrName>
                                        </p:attrNameLst>
                                      </p:cBhvr>
                                      <p:to>
                                        <p:strVal val="visible"/>
                                      </p:to>
                                    </p:set>
                                  </p:childTnLst>
                                </p:cTn>
                              </p:par>
                              <p:par>
                                <p:cTn id="15" presetID="6" presetClass="emph" presetSubtype="0" accel="100000" autoRev="1" fill="hold" grpId="1" nodeType="withEffect">
                                  <p:stCondLst>
                                    <p:cond delay="100"/>
                                  </p:stCondLst>
                                  <p:childTnLst>
                                    <p:animScale>
                                      <p:cBhvr>
                                        <p:cTn id="16" dur="500" fill="hold"/>
                                        <p:tgtEl>
                                          <p:spTgt spid="62"/>
                                        </p:tgtEl>
                                      </p:cBhvr>
                                      <p:by x="0" y="0"/>
                                    </p:animScale>
                                  </p:childTnLst>
                                </p:cTn>
                              </p:par>
                              <p:par>
                                <p:cTn id="17" presetID="1" presetClass="entr" presetSubtype="0" fill="hold" grpId="0" nodeType="withEffect">
                                  <p:stCondLst>
                                    <p:cond delay="600"/>
                                  </p:stCondLst>
                                  <p:childTnLst>
                                    <p:set>
                                      <p:cBhvr>
                                        <p:cTn id="18" dur="1" fill="hold">
                                          <p:stCondLst>
                                            <p:cond delay="0"/>
                                          </p:stCondLst>
                                        </p:cTn>
                                        <p:tgtEl>
                                          <p:spTgt spid="63"/>
                                        </p:tgtEl>
                                        <p:attrNameLst>
                                          <p:attrName>style.visibility</p:attrName>
                                        </p:attrNameLst>
                                      </p:cBhvr>
                                      <p:to>
                                        <p:strVal val="visible"/>
                                      </p:to>
                                    </p:set>
                                  </p:childTnLst>
                                </p:cTn>
                              </p:par>
                              <p:par>
                                <p:cTn id="19" presetID="6" presetClass="emph" presetSubtype="0" accel="100000" autoRev="1" fill="hold" grpId="1" nodeType="withEffect">
                                  <p:stCondLst>
                                    <p:cond delay="100"/>
                                  </p:stCondLst>
                                  <p:childTnLst>
                                    <p:animScale>
                                      <p:cBhvr>
                                        <p:cTn id="20" dur="500" fill="hold"/>
                                        <p:tgtEl>
                                          <p:spTgt spid="63"/>
                                        </p:tgtEl>
                                      </p:cBhvr>
                                      <p:by x="0" y="0"/>
                                    </p:animScale>
                                  </p:childTnLst>
                                </p:cTn>
                              </p:par>
                              <p:par>
                                <p:cTn id="21" presetID="1" presetClass="entr" presetSubtype="0" fill="hold" nodeType="withEffect">
                                  <p:stCondLst>
                                    <p:cond delay="600"/>
                                  </p:stCondLst>
                                  <p:childTnLst>
                                    <p:set>
                                      <p:cBhvr>
                                        <p:cTn id="22" dur="1" fill="hold">
                                          <p:stCondLst>
                                            <p:cond delay="0"/>
                                          </p:stCondLst>
                                        </p:cTn>
                                        <p:tgtEl>
                                          <p:spTgt spid="51"/>
                                        </p:tgtEl>
                                        <p:attrNameLst>
                                          <p:attrName>style.visibility</p:attrName>
                                        </p:attrNameLst>
                                      </p:cBhvr>
                                      <p:to>
                                        <p:strVal val="visible"/>
                                      </p:to>
                                    </p:set>
                                  </p:childTnLst>
                                </p:cTn>
                              </p:par>
                              <p:par>
                                <p:cTn id="23" presetID="6" presetClass="emph" presetSubtype="0" accel="100000" autoRev="1" fill="hold" nodeType="withEffect">
                                  <p:stCondLst>
                                    <p:cond delay="100"/>
                                  </p:stCondLst>
                                  <p:childTnLst>
                                    <p:animScale>
                                      <p:cBhvr>
                                        <p:cTn id="24" dur="500" fill="hold"/>
                                        <p:tgtEl>
                                          <p:spTgt spid="51"/>
                                        </p:tgtEl>
                                      </p:cBhvr>
                                      <p:by x="0" y="0"/>
                                    </p:animScale>
                                  </p:childTnLst>
                                </p:cTn>
                              </p:par>
                              <p:par>
                                <p:cTn id="25" presetID="1" presetClass="entr" presetSubtype="0" fill="hold" nodeType="withEffect">
                                  <p:stCondLst>
                                    <p:cond delay="700"/>
                                  </p:stCondLst>
                                  <p:childTnLst>
                                    <p:set>
                                      <p:cBhvr>
                                        <p:cTn id="26" dur="1" fill="hold">
                                          <p:stCondLst>
                                            <p:cond delay="0"/>
                                          </p:stCondLst>
                                        </p:cTn>
                                        <p:tgtEl>
                                          <p:spTgt spid="47"/>
                                        </p:tgtEl>
                                        <p:attrNameLst>
                                          <p:attrName>style.visibility</p:attrName>
                                        </p:attrNameLst>
                                      </p:cBhvr>
                                      <p:to>
                                        <p:strVal val="visible"/>
                                      </p:to>
                                    </p:set>
                                  </p:childTnLst>
                                </p:cTn>
                              </p:par>
                              <p:par>
                                <p:cTn id="27" presetID="6" presetClass="emph" presetSubtype="0" accel="100000" autoRev="1" fill="hold" nodeType="withEffect">
                                  <p:stCondLst>
                                    <p:cond delay="200"/>
                                  </p:stCondLst>
                                  <p:childTnLst>
                                    <p:animScale>
                                      <p:cBhvr>
                                        <p:cTn id="28" dur="500" fill="hold"/>
                                        <p:tgtEl>
                                          <p:spTgt spid="47"/>
                                        </p:tgtEl>
                                      </p:cBhvr>
                                      <p:by x="0" y="0"/>
                                    </p:animScale>
                                  </p:childTnLst>
                                </p:cTn>
                              </p:par>
                              <p:par>
                                <p:cTn id="29" presetID="1" presetClass="entr" presetSubtype="0" fill="hold" nodeType="withEffect">
                                  <p:stCondLst>
                                    <p:cond delay="200"/>
                                  </p:stCondLst>
                                  <p:childTnLst>
                                    <p:set>
                                      <p:cBhvr>
                                        <p:cTn id="30" dur="1" fill="hold">
                                          <p:stCondLst>
                                            <p:cond delay="499"/>
                                          </p:stCondLst>
                                        </p:cTn>
                                        <p:tgtEl>
                                          <p:spTgt spid="29"/>
                                        </p:tgtEl>
                                        <p:attrNameLst>
                                          <p:attrName>style.visibility</p:attrName>
                                        </p:attrNameLst>
                                      </p:cBhvr>
                                      <p:to>
                                        <p:strVal val="visible"/>
                                      </p:to>
                                    </p:set>
                                  </p:childTnLst>
                                </p:cTn>
                              </p:par>
                              <p:par>
                                <p:cTn id="31" presetID="6" presetClass="emph" presetSubtype="0" accel="100000" autoRev="1" fill="hold" nodeType="withEffect">
                                  <p:stCondLst>
                                    <p:cond delay="200"/>
                                  </p:stCondLst>
                                  <p:childTnLst>
                                    <p:animScale>
                                      <p:cBhvr>
                                        <p:cTn id="32" dur="500" fill="hold"/>
                                        <p:tgtEl>
                                          <p:spTgt spid="29"/>
                                        </p:tgtEl>
                                      </p:cBhvr>
                                      <p:by x="0" y="0"/>
                                    </p:animScale>
                                  </p:childTnLst>
                                </p:cTn>
                              </p:par>
                              <p:par>
                                <p:cTn id="33" presetID="1" presetClass="entr" presetSubtype="0" fill="hold" grpId="0" nodeType="withEffect">
                                  <p:stCondLst>
                                    <p:cond delay="200"/>
                                  </p:stCondLst>
                                  <p:childTnLst>
                                    <p:set>
                                      <p:cBhvr>
                                        <p:cTn id="34" dur="1" fill="hold">
                                          <p:stCondLst>
                                            <p:cond delay="499"/>
                                          </p:stCondLst>
                                        </p:cTn>
                                        <p:tgtEl>
                                          <p:spTgt spid="66"/>
                                        </p:tgtEl>
                                        <p:attrNameLst>
                                          <p:attrName>style.visibility</p:attrName>
                                        </p:attrNameLst>
                                      </p:cBhvr>
                                      <p:to>
                                        <p:strVal val="visible"/>
                                      </p:to>
                                    </p:set>
                                  </p:childTnLst>
                                </p:cTn>
                              </p:par>
                              <p:par>
                                <p:cTn id="35" presetID="6" presetClass="emph" presetSubtype="0" accel="100000" autoRev="1" fill="hold" grpId="1" nodeType="withEffect">
                                  <p:stCondLst>
                                    <p:cond delay="0"/>
                                  </p:stCondLst>
                                  <p:childTnLst>
                                    <p:animScale>
                                      <p:cBhvr>
                                        <p:cTn id="36" dur="500" fill="hold"/>
                                        <p:tgtEl>
                                          <p:spTgt spid="66"/>
                                        </p:tgtEl>
                                      </p:cBhvr>
                                      <p:by x="0" y="0"/>
                                    </p:animScale>
                                  </p:childTnLst>
                                </p:cTn>
                              </p:par>
                            </p:childTnLst>
                          </p:cTn>
                        </p:par>
                        <p:par>
                          <p:cTn id="37" fill="hold">
                            <p:stCondLst>
                              <p:cond delay="1200"/>
                            </p:stCondLst>
                            <p:childTnLst>
                              <p:par>
                                <p:cTn id="38" presetID="8" presetClass="emph" presetSubtype="0" repeatCount="indefinite" fill="hold" nodeType="afterEffect">
                                  <p:stCondLst>
                                    <p:cond delay="0"/>
                                  </p:stCondLst>
                                  <p:childTnLst>
                                    <p:animRot by="21600000">
                                      <p:cBhvr>
                                        <p:cTn id="39" dur="4000" fill="hold"/>
                                        <p:tgtEl>
                                          <p:spTgt spid="29"/>
                                        </p:tgtEl>
                                        <p:attrNameLst>
                                          <p:attrName>r</p:attrName>
                                        </p:attrNameLst>
                                      </p:cBhvr>
                                    </p:animRot>
                                  </p:childTnLst>
                                </p:cTn>
                              </p:par>
                              <p:par>
                                <p:cTn id="40" presetID="10" presetClass="entr" presetSubtype="0" fill="hold" nodeType="withEffect">
                                  <p:stCondLst>
                                    <p:cond delay="75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42" presetClass="path" presetSubtype="0" decel="100000" fill="hold" nodeType="withEffect">
                                  <p:stCondLst>
                                    <p:cond delay="750"/>
                                  </p:stCondLst>
                                  <p:childTnLst>
                                    <p:animMotion origin="layout" path="M 2.25428E-6 0.04494 L 2.25428E-6 2.41943E-6 " pathEditMode="relative" rAng="0" ptsTypes="AA">
                                      <p:cBhvr>
                                        <p:cTn id="44" dur="600" fill="hold"/>
                                        <p:tgtEl>
                                          <p:spTgt spid="16"/>
                                        </p:tgtEl>
                                        <p:attrNameLst>
                                          <p:attrName>ppt_x</p:attrName>
                                          <p:attrName>ppt_y</p:attrName>
                                        </p:attrNameLst>
                                      </p:cBhvr>
                                      <p:rCtr x="0" y="-2247"/>
                                    </p:animMotion>
                                  </p:childTnLst>
                                </p:cTn>
                              </p:par>
                              <p:par>
                                <p:cTn id="45" presetID="1" presetClass="entr" presetSubtype="0" fill="hold" nodeType="withEffect">
                                  <p:stCondLst>
                                    <p:cond delay="750"/>
                                  </p:stCondLst>
                                  <p:childTnLst>
                                    <p:set>
                                      <p:cBhvr>
                                        <p:cTn id="46" dur="1" fill="hold">
                                          <p:stCondLst>
                                            <p:cond delay="499"/>
                                          </p:stCondLst>
                                        </p:cTn>
                                        <p:tgtEl>
                                          <p:spTgt spid="20"/>
                                        </p:tgtEl>
                                        <p:attrNameLst>
                                          <p:attrName>style.visibility</p:attrName>
                                        </p:attrNameLst>
                                      </p:cBhvr>
                                      <p:to>
                                        <p:strVal val="visible"/>
                                      </p:to>
                                    </p:set>
                                  </p:childTnLst>
                                </p:cTn>
                              </p:par>
                              <p:par>
                                <p:cTn id="47" presetID="6" presetClass="emph" presetSubtype="0" accel="100000" autoRev="1" fill="hold" nodeType="withEffect">
                                  <p:stCondLst>
                                    <p:cond delay="750"/>
                                  </p:stCondLst>
                                  <p:childTnLst>
                                    <p:animScale>
                                      <p:cBhvr>
                                        <p:cTn id="48" dur="500" fill="hold"/>
                                        <p:tgtEl>
                                          <p:spTgt spid="20"/>
                                        </p:tgtEl>
                                      </p:cBhvr>
                                      <p:by x="0" y="0"/>
                                    </p:animScale>
                                  </p:childTnLst>
                                </p:cTn>
                              </p:par>
                              <p:par>
                                <p:cTn id="49" presetID="1" presetClass="entr" presetSubtype="0" fill="hold" nodeType="withEffect">
                                  <p:stCondLst>
                                    <p:cond delay="750"/>
                                  </p:stCondLst>
                                  <p:childTnLst>
                                    <p:set>
                                      <p:cBhvr>
                                        <p:cTn id="50" dur="1" fill="hold">
                                          <p:stCondLst>
                                            <p:cond delay="499"/>
                                          </p:stCondLst>
                                        </p:cTn>
                                        <p:tgtEl>
                                          <p:spTgt spid="17"/>
                                        </p:tgtEl>
                                        <p:attrNameLst>
                                          <p:attrName>style.visibility</p:attrName>
                                        </p:attrNameLst>
                                      </p:cBhvr>
                                      <p:to>
                                        <p:strVal val="visible"/>
                                      </p:to>
                                    </p:set>
                                  </p:childTnLst>
                                </p:cTn>
                              </p:par>
                              <p:par>
                                <p:cTn id="51" presetID="6" presetClass="emph" presetSubtype="0" accel="100000" autoRev="1" fill="hold" nodeType="withEffect">
                                  <p:stCondLst>
                                    <p:cond delay="750"/>
                                  </p:stCondLst>
                                  <p:childTnLst>
                                    <p:animScale>
                                      <p:cBhvr>
                                        <p:cTn id="52" dur="500" fill="hold"/>
                                        <p:tgtEl>
                                          <p:spTgt spid="17"/>
                                        </p:tgtEl>
                                      </p:cBhvr>
                                      <p:by x="0" y="0"/>
                                    </p:animScale>
                                  </p:childTnLst>
                                </p:cTn>
                              </p:par>
                              <p:par>
                                <p:cTn id="53" presetID="10" presetClass="entr" presetSubtype="0" fill="hold" grpId="0" nodeType="withEffect">
                                  <p:stCondLst>
                                    <p:cond delay="125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42" presetClass="path" presetSubtype="0" decel="100000" fill="hold" grpId="1" nodeType="withEffect">
                                  <p:stCondLst>
                                    <p:cond delay="1250"/>
                                  </p:stCondLst>
                                  <p:childTnLst>
                                    <p:animMotion origin="layout" path="M 0.02552 -3.7037E-7 L 3.125E-6 -3.7037E-7 " pathEditMode="relative" rAng="0" ptsTypes="AA">
                                      <p:cBhvr>
                                        <p:cTn id="57" dur="600" fill="hold"/>
                                        <p:tgtEl>
                                          <p:spTgt spid="14"/>
                                        </p:tgtEl>
                                        <p:attrNameLst>
                                          <p:attrName>ppt_x</p:attrName>
                                          <p:attrName>ppt_y</p:attrName>
                                        </p:attrNameLst>
                                      </p:cBhvr>
                                      <p:rCtr x="-1276" y="0"/>
                                    </p:animMotion>
                                  </p:childTnLst>
                                </p:cTn>
                              </p:par>
                              <p:par>
                                <p:cTn id="58" presetID="10" presetClass="entr" presetSubtype="0" fill="hold" grpId="0" nodeType="withEffect">
                                  <p:stCondLst>
                                    <p:cond delay="200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42" presetClass="path" presetSubtype="0" decel="100000" fill="hold" grpId="1" nodeType="withEffect">
                                  <p:stCondLst>
                                    <p:cond delay="2000"/>
                                  </p:stCondLst>
                                  <p:childTnLst>
                                    <p:animMotion origin="layout" path="M 2.25428E-6 0.04494 L 2.25428E-6 2.41943E-6 " pathEditMode="relative" rAng="0" ptsTypes="AA">
                                      <p:cBhvr>
                                        <p:cTn id="62" dur="600" fill="hold"/>
                                        <p:tgtEl>
                                          <p:spTgt spid="22"/>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14" grpId="0"/>
      <p:bldP spid="14" grpId="1"/>
      <p:bldP spid="61" grpId="0"/>
      <p:bldP spid="61" grpId="1"/>
      <p:bldP spid="62" grpId="0"/>
      <p:bldP spid="62" grpId="1"/>
      <p:bldP spid="63" grpId="0"/>
      <p:bldP spid="63" grpId="1"/>
      <p:bldP spid="64" grpId="0"/>
      <p:bldP spid="64" grpId="1"/>
      <p:bldP spid="66" grpId="0" animBg="1"/>
      <p:bldP spid="66"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2.xml><?xml version="1.0" encoding="utf-8"?>
<a:theme xmlns:a="http://schemas.openxmlformats.org/drawingml/2006/main" name="9-51052_Microsoft_Ready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C7565CFF-EBE2-4C0B-9C4B-411B4C0C1462}"/>
    </a:ext>
  </a:extLst>
</a:theme>
</file>

<file path=ppt/theme/theme3.xml><?xml version="1.0" encoding="utf-8"?>
<a:theme xmlns:a="http://schemas.openxmlformats.org/drawingml/2006/main" name="9-51052_Microsoft_Inspire+Ready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0B3CBF6F-3D17-4B1C-9F90-5E55C1D675D9}"/>
    </a:ext>
  </a:extLst>
</a:theme>
</file>

<file path=ppt/theme/theme4.xml><?xml version="1.0" encoding="utf-8"?>
<a:theme xmlns:a="http://schemas.openxmlformats.org/drawingml/2006/main" name="Azure Theme Master">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NEW Azure Theme" id="{50755743-EDDC-453D-93A4-622192AAE17F}" vid="{9E8F7185-5D02-4120-9807-C454A538915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D85F9C293DB0F4B9CF64311605E4771" ma:contentTypeVersion="8" ma:contentTypeDescription="Create a new document." ma:contentTypeScope="" ma:versionID="9d3af68de07b487b0a74ffcbea10284a">
  <xsd:schema xmlns:xsd="http://www.w3.org/2001/XMLSchema" xmlns:xs="http://www.w3.org/2001/XMLSchema" xmlns:p="http://schemas.microsoft.com/office/2006/metadata/properties" xmlns:ns2="b9973350-5865-4f95-80c1-09c834504d43" targetNamespace="http://schemas.microsoft.com/office/2006/metadata/properties" ma:root="true" ma:fieldsID="5dde8df1ad9d835b42a7fc1c9e5d7cab" ns2:_="">
    <xsd:import namespace="b9973350-5865-4f95-80c1-09c834504d4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973350-5865-4f95-80c1-09c834504d4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4607C26-F25D-48F7-9BF1-0B66802E53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973350-5865-4f95-80c1-09c834504d4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0d923eac-bfb4-4245-8744-7b25224dfe7c"/>
    <ds:schemaRef ds:uri="ad3ee108-5501-452e-a9d7-d1cad88f959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Microsoft_Ready_Breakout_16x9_Template</Template>
  <TotalTime>947</TotalTime>
  <Words>2522</Words>
  <Application>Microsoft Macintosh PowerPoint</Application>
  <PresentationFormat>Widescreen</PresentationFormat>
  <Paragraphs>426</Paragraphs>
  <Slides>28</Slides>
  <Notes>18</Notes>
  <HiddenSlides>7</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28</vt:i4>
      </vt:variant>
    </vt:vector>
  </HeadingPairs>
  <TitlesOfParts>
    <vt:vector size="42" baseType="lpstr">
      <vt:lpstr>Arial</vt:lpstr>
      <vt:lpstr>Calibri</vt:lpstr>
      <vt:lpstr>Consolas</vt:lpstr>
      <vt:lpstr>Segoe UI</vt:lpstr>
      <vt:lpstr>Segoe UI </vt:lpstr>
      <vt:lpstr>Segoe UI Black</vt:lpstr>
      <vt:lpstr>Segoe UI Semibold</vt:lpstr>
      <vt:lpstr>Segoe UI Semilight</vt:lpstr>
      <vt:lpstr>Wingdings</vt:lpstr>
      <vt:lpstr>9-51052_Microsoft_Ready_Template_Light</vt:lpstr>
      <vt:lpstr>9-51052_Microsoft_Ready_Template_Dark</vt:lpstr>
      <vt:lpstr>9-51052_Microsoft_Inspire+Ready_Template_Dark</vt:lpstr>
      <vt:lpstr>Azure Theme Master</vt:lpstr>
      <vt:lpstr>think-cell Slide</vt:lpstr>
      <vt:lpstr>Cloud Adoption Framework for Azure</vt:lpstr>
      <vt:lpstr>Agenda</vt:lpstr>
      <vt:lpstr>Digital Transformation</vt:lpstr>
      <vt:lpstr>76% of CEOs consider DT their #1 priority</vt:lpstr>
      <vt:lpstr>A modernization strategy drives innovation + growth</vt:lpstr>
      <vt:lpstr>PowerPoint Presentation</vt:lpstr>
      <vt:lpstr>Modern business in the cloud is the new normal</vt:lpstr>
      <vt:lpstr>Cloud Adoption Framework for Azure</vt:lpstr>
      <vt:lpstr>Microsoft Cloud Adoption Framework for Azure</vt:lpstr>
      <vt:lpstr>Building the framework</vt:lpstr>
      <vt:lpstr>Define strategy</vt:lpstr>
      <vt:lpstr>Plan</vt:lpstr>
      <vt:lpstr>Ready</vt:lpstr>
      <vt:lpstr>Adopt: Migrate</vt:lpstr>
      <vt:lpstr>Adopt: Innovate</vt:lpstr>
      <vt:lpstr>Govern</vt:lpstr>
      <vt:lpstr>Manage and operations</vt:lpstr>
      <vt:lpstr>Microsoft Cloud Adoption Framework for Azure</vt:lpstr>
      <vt:lpstr>Tools and Assets </vt:lpstr>
      <vt:lpstr>Understand your current state and prepare for your cloud journey using  </vt:lpstr>
      <vt:lpstr>Navigate to the most relevant  adoption content efficiently, and  detect early adoption blockers using  </vt:lpstr>
      <vt:lpstr>Migrate landing zone blueprint aka.ms/adopt/landingzone </vt:lpstr>
      <vt:lpstr>Landing zone decision guides aka.ms/adopt/landingzone </vt:lpstr>
      <vt:lpstr>Cloud Adoption Plan aka.ms/adopt/plan</vt:lpstr>
      <vt:lpstr>PowerPoint Presentation</vt:lpstr>
      <vt:lpstr>Resources</vt:lpstr>
      <vt:lpstr>PowerPoint Presentation</vt:lpstr>
      <vt:lpstr>Questions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Adoption Framework - Walking Deck (L100)</dc:title>
  <dc:subject>Microsoft Ready</dc:subject>
  <dc:creator>pablosp@microsoft.com</dc:creator>
  <cp:keywords>Microsoft Ready</cp:keywords>
  <dc:description/>
  <cp:lastModifiedBy>Nicolas Blank</cp:lastModifiedBy>
  <cp:revision>8</cp:revision>
  <dcterms:created xsi:type="dcterms:W3CDTF">2019-07-17T18:26:27Z</dcterms:created>
  <dcterms:modified xsi:type="dcterms:W3CDTF">2020-03-27T06:25:42Z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0x0101007D85F9C293DB0F4B9CF64311605E4771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192;#Mandalay Bay Resort and Casino|fc459485-1b13-4ce3-bfeb-ea2ace2bf8f6</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2171;#Microsoft Ready|11111111-1111-1111-1111-111111111111</vt:lpwstr>
  </property>
  <property fmtid="{D5CDD505-2E9C-101B-9397-08002B2CF9AE}" pid="21" name="Event Name">
    <vt:lpwstr>21;#Microsoft Ready|3ca26e5f-dc1b-4496-bbb3-9dc6901a235f</vt:lpwstr>
  </property>
  <property fmtid="{D5CDD505-2E9C-101B-9397-08002B2CF9AE}" pid="22" name="Audience1">
    <vt:lpwstr/>
  </property>
  <property fmtid="{D5CDD505-2E9C-101B-9397-08002B2CF9AE}" pid="23" name="NewsType">
    <vt:lpwstr/>
  </property>
  <property fmtid="{D5CDD505-2E9C-101B-9397-08002B2CF9AE}" pid="24" name="_dlc_policyId">
    <vt:lpwstr>0x0101000E4CB7077FEE4FF7AE86D4A500EEC780030016C849C62B10EB41ACA8C7EEDEF40BB2006A83F15B98C1FD4E8D76F6993277120D|-2104630519</vt:lpwstr>
  </property>
  <property fmtid="{D5CDD505-2E9C-101B-9397-08002B2CF9AE}" pid="25" name="Region">
    <vt:lpwstr/>
  </property>
  <property fmtid="{D5CDD505-2E9C-101B-9397-08002B2CF9AE}" pid="26" name="Confidentiality">
    <vt:lpwstr>5;#internal users|461efa83-0283-486a-a8d5-943328f3693f</vt:lpwstr>
  </property>
  <property fmtid="{D5CDD505-2E9C-101B-9397-08002B2CF9AE}" pid="27" name="ItemType">
    <vt:lpwstr>1975;#checklists|cdc11282-7b54-4f27-8efc-d0abec78257b;#187;# messaging frameworks|90f4626d-e34b-4969-a72f-1b10f951ab45</vt:lpwstr>
  </property>
  <property fmtid="{D5CDD505-2E9C-101B-9397-08002B2CF9AE}" pid="28" name="Industries">
    <vt:lpwstr/>
  </property>
  <property fmtid="{D5CDD505-2E9C-101B-9397-08002B2CF9AE}" pid="29" name="MSProducts">
    <vt:lpwstr/>
  </property>
  <property fmtid="{D5CDD505-2E9C-101B-9397-08002B2CF9AE}" pid="30" name="Competitors">
    <vt:lpwstr/>
  </property>
  <property fmtid="{D5CDD505-2E9C-101B-9397-08002B2CF9AE}" pid="31" name="ExperienceContentType">
    <vt:lpwstr/>
  </property>
  <property fmtid="{D5CDD505-2E9C-101B-9397-08002B2CF9AE}" pid="32" name="SMSGDomain">
    <vt:lpwstr>1628;#Gear Up|5bd03d8b-c198-4367-bd72-be9dad12d703;#21;# Intelligent Cloud|adc2fe87-c79a-4ded-a449-3f86b954069d;#295;# Cloud + AI Marketing|4f75e184-e5aa-4234-a07f-b032d60df254;#2553;# ICB PST Domain|f7f86ece-0ca0-48d7-99cb-d6c97e732478</vt:lpwstr>
  </property>
  <property fmtid="{D5CDD505-2E9C-101B-9397-08002B2CF9AE}" pid="33" name="BusinessArchitecture">
    <vt:lpwstr>2546;#Applications and Infrastructure|f69679d5-ce87-4413-9040-82ea79c5c527;#2325;# Data and AI|60d86926-9fc6-4873-ad19-e15bf82160d7</vt:lpwstr>
  </property>
  <property fmtid="{D5CDD505-2E9C-101B-9397-08002B2CF9AE}" pid="34" name="Products">
    <vt:lpwstr>660;#cloud applications|84f5d7db-9b0a-4ab7-8b87-7a41fbd368ed;#208;# cloud services|d4f73be5-052d-4768-baf8-f3e948173e00</vt:lpwstr>
  </property>
  <property fmtid="{D5CDD505-2E9C-101B-9397-08002B2CF9AE}" pid="35" name="l6f004f21209409da86a713c0f24627d">
    <vt:lpwstr/>
  </property>
  <property fmtid="{D5CDD505-2E9C-101B-9397-08002B2CF9AE}" pid="36" name="MSProductsTaxHTField0">
    <vt:lpwstr/>
  </property>
  <property fmtid="{D5CDD505-2E9C-101B-9397-08002B2CF9AE}" pid="37" name="_docset_NoMedatataSyncRequired">
    <vt:lpwstr>False</vt:lpwstr>
  </property>
  <property fmtid="{D5CDD505-2E9C-101B-9397-08002B2CF9AE}" pid="38" name="e8080b0481964c759b2c36ae49591b31">
    <vt:lpwstr/>
  </property>
  <property fmtid="{D5CDD505-2E9C-101B-9397-08002B2CF9AE}" pid="39" name="TechnicalLevel">
    <vt:lpwstr>3067;#200 (intermediate)|855c9113-a119-44e7-b3de-bccffe25ed46</vt:lpwstr>
  </property>
  <property fmtid="{D5CDD505-2E9C-101B-9397-08002B2CF9AE}" pid="40" name="Audiences">
    <vt:lpwstr/>
  </property>
  <property fmtid="{D5CDD505-2E9C-101B-9397-08002B2CF9AE}" pid="41" name="SMSG Items">
    <vt:lpwstr>3091;#documents|e037ed84-7d8e-4cbb-9c8f-61e80301a44f</vt:lpwstr>
  </property>
  <property fmtid="{D5CDD505-2E9C-101B-9397-08002B2CF9AE}" pid="42" name="Solution Areas">
    <vt:lpwstr>3089;#Applications and Infrastructure|f69679d5-ce87-4413-9040-82ea79c5c527;#3097;# Data and AI|60d86926-9fc6-4873-ad19-e15bf82160d7</vt:lpwstr>
  </property>
  <property fmtid="{D5CDD505-2E9C-101B-9397-08002B2CF9AE}" pid="43" name="ldac8aee9d1f469e8cd8c3f8d6a615f2">
    <vt:lpwstr/>
  </property>
  <property fmtid="{D5CDD505-2E9C-101B-9397-08002B2CF9AE}" pid="44" name="EmployeeRole">
    <vt:lpwstr/>
  </property>
  <property fmtid="{D5CDD505-2E9C-101B-9397-08002B2CF9AE}" pid="45" name="NewsTopic">
    <vt:lpwstr/>
  </property>
  <property fmtid="{D5CDD505-2E9C-101B-9397-08002B2CF9AE}" pid="46" name="Roles">
    <vt:lpwstr/>
  </property>
  <property fmtid="{D5CDD505-2E9C-101B-9397-08002B2CF9AE}" pid="47"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8" name="NewsSource">
    <vt:lpwstr/>
  </property>
  <property fmtid="{D5CDD505-2E9C-101B-9397-08002B2CF9AE}" pid="49" name="MSProfessions">
    <vt:lpwstr>3094;#Sales|72627068-acd7-4c1a-8b95-a0256be5dc9f;#3095;# Technical Sales|831f7989-43a4-4e48-852a-a5355978f47f;#3100;# Marketing|6bac43fe-835f-4207-8dba-9b6899aa3139;#3098;# Services|31216a1b-ed7a-4548-8e47-1aa2e6048472</vt:lpwstr>
  </property>
  <property fmtid="{D5CDD505-2E9C-101B-9397-08002B2CF9AE}" pid="50" name="SMSGTags">
    <vt:lpwstr/>
  </property>
  <property fmtid="{D5CDD505-2E9C-101B-9397-08002B2CF9AE}" pid="51" name="_dlc_DocIdItemGuid">
    <vt:lpwstr>10b4129c-0a6d-4aab-b94f-93e9ec503f55</vt:lpwstr>
  </property>
  <property fmtid="{D5CDD505-2E9C-101B-9397-08002B2CF9AE}" pid="52" name="MSPhysicalGeography">
    <vt:lpwstr/>
  </property>
  <property fmtid="{D5CDD505-2E9C-101B-9397-08002B2CF9AE}" pid="53" name="j3562c58ee414e028925bc902cfc01a1">
    <vt:lpwstr/>
  </property>
  <property fmtid="{D5CDD505-2E9C-101B-9397-08002B2CF9AE}" pid="54" name="EnterpriseDomainTags">
    <vt:lpwstr/>
  </property>
  <property fmtid="{D5CDD505-2E9C-101B-9397-08002B2CF9AE}" pid="55" name="Segments">
    <vt:lpwstr/>
  </property>
  <property fmtid="{D5CDD505-2E9C-101B-9397-08002B2CF9AE}" pid="56" name="Partners">
    <vt:lpwstr/>
  </property>
  <property fmtid="{D5CDD505-2E9C-101B-9397-08002B2CF9AE}" pid="57" name="la4444b61d19467597d63190b69ac227">
    <vt:lpwstr/>
  </property>
  <property fmtid="{D5CDD505-2E9C-101B-9397-08002B2CF9AE}" pid="58" name="ActivitiesAndPrograms">
    <vt:lpwstr>1947;#Priority Solution Areas|c23d8183-ce20-44cd-b13b-640d45c2d6c2</vt:lpwstr>
  </property>
  <property fmtid="{D5CDD505-2E9C-101B-9397-08002B2CF9AE}" pid="59" name="Groups">
    <vt:lpwstr>42;#Cloud + AI Marketing|4f75e184-e5aa-4234-a07f-b032d60df254</vt:lpwstr>
  </property>
  <property fmtid="{D5CDD505-2E9C-101B-9397-08002B2CF9AE}" pid="60" name="Topics">
    <vt:lpwstr>3164;#Fiscal Year 20 Q1|5e821ee8-484b-455b-a291-ca4f5862b12e</vt:lpwstr>
  </property>
  <property fmtid="{D5CDD505-2E9C-101B-9397-08002B2CF9AE}" pid="61" name="Languages">
    <vt:lpwstr/>
  </property>
  <property fmtid="{D5CDD505-2E9C-101B-9397-08002B2CF9AE}" pid="62" name="of67e5d4b76f4a9db8769983fda9cec0">
    <vt:lpwstr/>
  </property>
</Properties>
</file>